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8" r:id="rId3"/>
    <p:sldId id="257" r:id="rId4"/>
    <p:sldId id="259" r:id="rId5"/>
    <p:sldId id="260" r:id="rId6"/>
    <p:sldId id="282" r:id="rId7"/>
    <p:sldId id="281" r:id="rId8"/>
    <p:sldId id="267" r:id="rId9"/>
    <p:sldId id="280" r:id="rId10"/>
    <p:sldId id="268" r:id="rId11"/>
    <p:sldId id="278" r:id="rId12"/>
    <p:sldId id="277" r:id="rId13"/>
    <p:sldId id="271" r:id="rId14"/>
    <p:sldId id="270" r:id="rId15"/>
    <p:sldId id="261" r:id="rId16"/>
    <p:sldId id="279"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n Mingming" initials="SM" lastIdx="1" clrIdx="0">
    <p:extLst>
      <p:ext uri="{19B8F6BF-5375-455C-9EA6-DF929625EA0E}">
        <p15:presenceInfo xmlns:p15="http://schemas.microsoft.com/office/powerpoint/2012/main" userId="Sun Mingming"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3466"/>
    <a:srgbClr val="043563"/>
    <a:srgbClr val="404040"/>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78967" autoAdjust="0"/>
  </p:normalViewPr>
  <p:slideViewPr>
    <p:cSldViewPr snapToGrid="0" showGuides="1">
      <p:cViewPr varScale="1">
        <p:scale>
          <a:sx n="68" d="100"/>
          <a:sy n="68" d="100"/>
        </p:scale>
        <p:origin x="1219" y="53"/>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82B848-1AF8-401A-A1AF-07D715EFD26D}" type="datetimeFigureOut">
              <a:rPr lang="zh-CN" altLang="en-US" smtClean="0"/>
              <a:t>2019/11/23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856A34-97FF-4526-8843-800B8B3EEB10}" type="slidenum">
              <a:rPr lang="zh-CN" altLang="en-US" smtClean="0"/>
              <a:t>‹#›</a:t>
            </a:fld>
            <a:endParaRPr lang="zh-CN" altLang="en-US"/>
          </a:p>
        </p:txBody>
      </p:sp>
    </p:spTree>
    <p:extLst>
      <p:ext uri="{BB962C8B-B14F-4D97-AF65-F5344CB8AC3E}">
        <p14:creationId xmlns:p14="http://schemas.microsoft.com/office/powerpoint/2010/main" val="3932458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    </a:t>
            </a:r>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5</a:t>
            </a:fld>
            <a:endParaRPr lang="zh-CN" altLang="en-US"/>
          </a:p>
        </p:txBody>
      </p:sp>
    </p:spTree>
    <p:extLst>
      <p:ext uri="{BB962C8B-B14F-4D97-AF65-F5344CB8AC3E}">
        <p14:creationId xmlns:p14="http://schemas.microsoft.com/office/powerpoint/2010/main" val="18794188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7</a:t>
            </a:fld>
            <a:endParaRPr lang="zh-CN" altLang="en-US"/>
          </a:p>
        </p:txBody>
      </p:sp>
    </p:spTree>
    <p:extLst>
      <p:ext uri="{BB962C8B-B14F-4D97-AF65-F5344CB8AC3E}">
        <p14:creationId xmlns:p14="http://schemas.microsoft.com/office/powerpoint/2010/main" val="2970588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9</a:t>
            </a:fld>
            <a:endParaRPr lang="zh-CN" altLang="en-US"/>
          </a:p>
        </p:txBody>
      </p:sp>
    </p:spTree>
    <p:extLst>
      <p:ext uri="{BB962C8B-B14F-4D97-AF65-F5344CB8AC3E}">
        <p14:creationId xmlns:p14="http://schemas.microsoft.com/office/powerpoint/2010/main" val="16981238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10</a:t>
            </a:fld>
            <a:endParaRPr lang="zh-CN" altLang="en-US"/>
          </a:p>
        </p:txBody>
      </p:sp>
    </p:spTree>
    <p:extLst>
      <p:ext uri="{BB962C8B-B14F-4D97-AF65-F5344CB8AC3E}">
        <p14:creationId xmlns:p14="http://schemas.microsoft.com/office/powerpoint/2010/main" val="20706489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11</a:t>
            </a:fld>
            <a:endParaRPr lang="zh-CN" altLang="en-US"/>
          </a:p>
        </p:txBody>
      </p:sp>
    </p:spTree>
    <p:extLst>
      <p:ext uri="{BB962C8B-B14F-4D97-AF65-F5344CB8AC3E}">
        <p14:creationId xmlns:p14="http://schemas.microsoft.com/office/powerpoint/2010/main" val="1248586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15</a:t>
            </a:fld>
            <a:endParaRPr lang="zh-CN" altLang="en-US"/>
          </a:p>
        </p:txBody>
      </p:sp>
    </p:spTree>
    <p:extLst>
      <p:ext uri="{BB962C8B-B14F-4D97-AF65-F5344CB8AC3E}">
        <p14:creationId xmlns:p14="http://schemas.microsoft.com/office/powerpoint/2010/main" val="147175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F856A34-97FF-4526-8843-800B8B3EEB10}" type="slidenum">
              <a:rPr lang="zh-CN" altLang="en-US" smtClean="0"/>
              <a:t>16</a:t>
            </a:fld>
            <a:endParaRPr lang="zh-CN" altLang="en-US"/>
          </a:p>
        </p:txBody>
      </p:sp>
    </p:spTree>
    <p:extLst>
      <p:ext uri="{BB962C8B-B14F-4D97-AF65-F5344CB8AC3E}">
        <p14:creationId xmlns:p14="http://schemas.microsoft.com/office/powerpoint/2010/main" val="3536356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63E657F-D87A-4057-9B17-CFE1E964D094}" type="datetimeFigureOut">
              <a:rPr lang="zh-CN" altLang="en-US" smtClean="0"/>
              <a:t>2019/11/23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6B304C7-4424-4E63-9E3E-26F0B483214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3E657F-D87A-4057-9B17-CFE1E964D094}" type="datetimeFigureOut">
              <a:rPr lang="zh-CN" altLang="en-US" smtClean="0"/>
              <a:t>2019/11/23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B304C7-4424-4E63-9E3E-26F0B483214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737" y="-32481"/>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0" y="5238750"/>
            <a:ext cx="12192000" cy="1619250"/>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a:off x="3263458" y="3396519"/>
            <a:ext cx="5548372" cy="0"/>
          </a:xfrm>
          <a:prstGeom prst="line">
            <a:avLst/>
          </a:prstGeom>
          <a:ln w="19050">
            <a:solidFill>
              <a:srgbClr val="003466"/>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263458" y="4120419"/>
            <a:ext cx="5548372" cy="0"/>
          </a:xfrm>
          <a:prstGeom prst="line">
            <a:avLst/>
          </a:prstGeom>
          <a:ln w="19050">
            <a:solidFill>
              <a:srgbClr val="003466"/>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3240279" y="3503378"/>
            <a:ext cx="5765176" cy="523220"/>
          </a:xfrm>
          <a:prstGeom prst="rect">
            <a:avLst/>
          </a:prstGeom>
          <a:noFill/>
        </p:spPr>
        <p:txBody>
          <a:bodyPr wrap="square" rtlCol="0">
            <a:spAutoFit/>
          </a:bodyPr>
          <a:lstStyle/>
          <a:p>
            <a:pPr algn="ctr"/>
            <a:r>
              <a:rPr lang="zh-CN" altLang="en-US" sz="2800" dirty="0">
                <a:solidFill>
                  <a:srgbClr val="003466"/>
                </a:solidFill>
                <a:latin typeface="黑体" panose="02010609060101010101" pitchFamily="49" charset="-122"/>
                <a:ea typeface="黑体" panose="02010609060101010101" pitchFamily="49" charset="-122"/>
              </a:rPr>
              <a:t>南京理工大学</a:t>
            </a:r>
          </a:p>
        </p:txBody>
      </p:sp>
      <p:sp>
        <p:nvSpPr>
          <p:cNvPr id="19" name="矩形: 圆角 18"/>
          <p:cNvSpPr/>
          <p:nvPr/>
        </p:nvSpPr>
        <p:spPr>
          <a:xfrm>
            <a:off x="4368623" y="4368689"/>
            <a:ext cx="3417454" cy="373602"/>
          </a:xfrm>
          <a:prstGeom prst="roundRect">
            <a:avLst/>
          </a:prstGeom>
          <a:noFill/>
          <a:ln w="19050">
            <a:solidFill>
              <a:srgbClr val="0034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E75F4CA4-D07B-4B4D-8DE8-EAB8C146F719}"/>
              </a:ext>
            </a:extLst>
          </p:cNvPr>
          <p:cNvSpPr txBox="1"/>
          <p:nvPr/>
        </p:nvSpPr>
        <p:spPr>
          <a:xfrm>
            <a:off x="1880780" y="1216360"/>
            <a:ext cx="8390965" cy="2123658"/>
          </a:xfrm>
          <a:prstGeom prst="rect">
            <a:avLst/>
          </a:prstGeom>
          <a:noFill/>
        </p:spPr>
        <p:txBody>
          <a:bodyPr wrap="square" rtlCol="0">
            <a:spAutoFit/>
          </a:bodyPr>
          <a:lstStyle/>
          <a:p>
            <a:pPr algn="ctr"/>
            <a:r>
              <a:rPr lang="zh-CN" altLang="en-US" sz="6600" dirty="0">
                <a:solidFill>
                  <a:srgbClr val="003466"/>
                </a:solidFill>
                <a:latin typeface="黑体" panose="02010609060101010101" pitchFamily="49" charset="-122"/>
                <a:ea typeface="黑体" panose="02010609060101010101" pitchFamily="49" charset="-122"/>
              </a:rPr>
              <a:t>基于运动分析的视频监控平台</a:t>
            </a:r>
          </a:p>
        </p:txBody>
      </p:sp>
      <p:sp>
        <p:nvSpPr>
          <p:cNvPr id="4" name="文本框 3">
            <a:extLst>
              <a:ext uri="{FF2B5EF4-FFF2-40B4-BE49-F238E27FC236}">
                <a16:creationId xmlns:a16="http://schemas.microsoft.com/office/drawing/2014/main" id="{42226494-F2F0-421F-8293-ABAE385186B0}"/>
              </a:ext>
            </a:extLst>
          </p:cNvPr>
          <p:cNvSpPr txBox="1"/>
          <p:nvPr/>
        </p:nvSpPr>
        <p:spPr>
          <a:xfrm>
            <a:off x="5638800" y="2715491"/>
            <a:ext cx="914400" cy="914400"/>
          </a:xfrm>
          <a:prstGeom prst="rect">
            <a:avLst/>
          </a:prstGeom>
          <a:noFill/>
        </p:spPr>
        <p:txBody>
          <a:bodyPr wrap="square" rtlCol="0">
            <a:spAutoFit/>
          </a:bodyPr>
          <a:lstStyle/>
          <a:p>
            <a:endParaRPr lang="zh-CN" altLang="en-US" dirty="0"/>
          </a:p>
        </p:txBody>
      </p:sp>
      <p:sp>
        <p:nvSpPr>
          <p:cNvPr id="8" name="文本框 7">
            <a:extLst>
              <a:ext uri="{FF2B5EF4-FFF2-40B4-BE49-F238E27FC236}">
                <a16:creationId xmlns:a16="http://schemas.microsoft.com/office/drawing/2014/main" id="{F4B53A7F-38D9-4C85-8CE3-BB839BB144D5}"/>
              </a:ext>
            </a:extLst>
          </p:cNvPr>
          <p:cNvSpPr txBox="1"/>
          <p:nvPr/>
        </p:nvSpPr>
        <p:spPr>
          <a:xfrm>
            <a:off x="4283400" y="4384625"/>
            <a:ext cx="3508487" cy="338554"/>
          </a:xfrm>
          <a:prstGeom prst="rect">
            <a:avLst/>
          </a:prstGeom>
          <a:noFill/>
        </p:spPr>
        <p:txBody>
          <a:bodyPr wrap="square" rtlCol="0">
            <a:spAutoFit/>
          </a:bodyPr>
          <a:lstStyle/>
          <a:p>
            <a:pPr algn="ctr"/>
            <a:r>
              <a:rPr lang="zh-CN" altLang="en-US" sz="1600" dirty="0">
                <a:solidFill>
                  <a:srgbClr val="003466"/>
                </a:solidFill>
                <a:latin typeface="黑体" panose="02010609060101010101" pitchFamily="49" charset="-122"/>
                <a:ea typeface="黑体" panose="02010609060101010101" pitchFamily="49" charset="-122"/>
              </a:rPr>
              <a:t>团队成员：罗思琪、王洪格、孙明明</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663730" y="376656"/>
            <a:ext cx="8594019"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技术创新</a:t>
            </a:r>
            <a:r>
              <a:rPr lang="en-US" altLang="zh-CN" sz="4800" spc="600" dirty="0">
                <a:solidFill>
                  <a:srgbClr val="003466"/>
                </a:solidFill>
                <a:latin typeface="微软雅黑" pitchFamily="34" charset="-122"/>
                <a:ea typeface="微软雅黑" pitchFamily="34" charset="-122"/>
              </a:rPr>
              <a:t>——</a:t>
            </a:r>
            <a:r>
              <a:rPr lang="zh-CN" altLang="en-US" sz="4800" spc="600" dirty="0">
                <a:solidFill>
                  <a:srgbClr val="003466"/>
                </a:solidFill>
                <a:latin typeface="微软雅黑" pitchFamily="34" charset="-122"/>
                <a:ea typeface="微软雅黑" pitchFamily="34" charset="-122"/>
              </a:rPr>
              <a:t>目标检测方面</a:t>
            </a:r>
          </a:p>
        </p:txBody>
      </p:sp>
      <p:sp>
        <p:nvSpPr>
          <p:cNvPr id="9" name="矩形 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0" name="矩形 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1" name="矩形 1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grpSp>
        <p:nvGrpSpPr>
          <p:cNvPr id="12" name="组合 11"/>
          <p:cNvGrpSpPr/>
          <p:nvPr/>
        </p:nvGrpSpPr>
        <p:grpSpPr>
          <a:xfrm>
            <a:off x="458105" y="1358541"/>
            <a:ext cx="11131436" cy="4106230"/>
            <a:chOff x="613530" y="1962150"/>
            <a:chExt cx="11131436" cy="4106230"/>
          </a:xfrm>
        </p:grpSpPr>
        <p:grpSp>
          <p:nvGrpSpPr>
            <p:cNvPr id="13" name="组合 12"/>
            <p:cNvGrpSpPr/>
            <p:nvPr/>
          </p:nvGrpSpPr>
          <p:grpSpPr>
            <a:xfrm>
              <a:off x="613530" y="1962150"/>
              <a:ext cx="11131436" cy="2323344"/>
              <a:chOff x="613530" y="1962150"/>
              <a:chExt cx="11131436" cy="2323344"/>
            </a:xfrm>
          </p:grpSpPr>
          <p:sp>
            <p:nvSpPr>
              <p:cNvPr id="15" name="矩形 14"/>
              <p:cNvSpPr/>
              <p:nvPr/>
            </p:nvSpPr>
            <p:spPr>
              <a:xfrm>
                <a:off x="613530" y="1962150"/>
                <a:ext cx="11131436" cy="2323344"/>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57885" y="1962150"/>
                <a:ext cx="10417618" cy="2058640"/>
              </a:xfrm>
              <a:prstGeom prst="rect">
                <a:avLst/>
              </a:prstGeom>
            </p:spPr>
            <p:txBody>
              <a:bodyPr wrap="square">
                <a:spAutoFit/>
              </a:bodyPr>
              <a:lstStyle/>
              <a:p>
                <a:pPr>
                  <a:lnSpc>
                    <a:spcPct val="200000"/>
                  </a:lnSpc>
                </a:pPr>
                <a:r>
                  <a:rPr lang="zh-CN" altLang="en-US" sz="2400" dirty="0">
                    <a:solidFill>
                      <a:schemeClr val="bg1"/>
                    </a:solidFill>
                    <a:latin typeface="方正兰亭细黑_GBK_M" pitchFamily="2" charset="2"/>
                    <a:ea typeface="方正兰亭细黑_GBK_M" pitchFamily="2" charset="2"/>
                    <a:cs typeface="方正兰亭细黑_GBK_M" pitchFamily="2" charset="2"/>
                  </a:rPr>
                  <a:t>阴影干扰消除</a:t>
                </a:r>
                <a:endParaRPr lang="en-US" altLang="zh-CN" sz="2400" dirty="0">
                  <a:solidFill>
                    <a:schemeClr val="bg1"/>
                  </a:solidFill>
                  <a:latin typeface="方正兰亭细黑_GBK_M" pitchFamily="2" charset="2"/>
                  <a:ea typeface="方正兰亭细黑_GBK_M" pitchFamily="2" charset="2"/>
                  <a:cs typeface="方正兰亭细黑_GBK_M" pitchFamily="2" charset="2"/>
                </a:endParaRPr>
              </a:p>
              <a:p>
                <a:pPr>
                  <a:lnSpc>
                    <a:spcPct val="200000"/>
                  </a:lnSpc>
                </a:pPr>
                <a:r>
                  <a:rPr lang="zh-CN" altLang="en-US" sz="1400" dirty="0">
                    <a:solidFill>
                      <a:schemeClr val="bg1"/>
                    </a:solidFill>
                    <a:latin typeface="微软雅黑" pitchFamily="34" charset="-122"/>
                    <a:ea typeface="微软雅黑" pitchFamily="34" charset="-122"/>
                    <a:sym typeface="Arial" charset="0"/>
                  </a:rPr>
                  <a:t>采用</a:t>
                </a:r>
                <a:r>
                  <a:rPr lang="en-US" altLang="zh-CN" sz="1400" dirty="0">
                    <a:solidFill>
                      <a:schemeClr val="bg1"/>
                    </a:solidFill>
                    <a:latin typeface="微软雅黑" pitchFamily="34" charset="-122"/>
                    <a:ea typeface="微软雅黑" pitchFamily="34" charset="-122"/>
                    <a:sym typeface="Arial" charset="0"/>
                  </a:rPr>
                  <a:t>GMM</a:t>
                </a:r>
                <a:r>
                  <a:rPr lang="zh-CN" altLang="en-US" sz="1400" dirty="0">
                    <a:solidFill>
                      <a:schemeClr val="bg1"/>
                    </a:solidFill>
                    <a:latin typeface="微软雅黑" pitchFamily="34" charset="-122"/>
                    <a:ea typeface="微软雅黑" pitchFamily="34" charset="-122"/>
                    <a:sym typeface="Arial" charset="0"/>
                  </a:rPr>
                  <a:t>的扩展类</a:t>
                </a:r>
                <a:r>
                  <a:rPr lang="en-US" altLang="zh-CN" sz="1400" dirty="0">
                    <a:solidFill>
                      <a:schemeClr val="bg1"/>
                    </a:solidFill>
                    <a:latin typeface="微软雅黑" pitchFamily="34" charset="-122"/>
                    <a:ea typeface="微软雅黑" pitchFamily="34" charset="-122"/>
                    <a:sym typeface="Arial" charset="0"/>
                  </a:rPr>
                  <a:t>Mog2</a:t>
                </a:r>
                <a:r>
                  <a:rPr lang="zh-CN" altLang="en-US" sz="1400" dirty="0">
                    <a:solidFill>
                      <a:schemeClr val="bg1"/>
                    </a:solidFill>
                    <a:latin typeface="微软雅黑" pitchFamily="34" charset="-122"/>
                    <a:ea typeface="微软雅黑" pitchFamily="34" charset="-122"/>
                    <a:sym typeface="Arial" charset="0"/>
                  </a:rPr>
                  <a:t>，增加了阴影检测功能，主要体现在在</a:t>
                </a:r>
                <a:r>
                  <a:rPr lang="en-US" altLang="zh-CN" sz="1400" dirty="0">
                    <a:solidFill>
                      <a:schemeClr val="bg1"/>
                    </a:solidFill>
                    <a:latin typeface="微软雅黑" pitchFamily="34" charset="-122"/>
                    <a:ea typeface="微软雅黑" pitchFamily="34" charset="-122"/>
                    <a:sym typeface="Arial" charset="0"/>
                  </a:rPr>
                  <a:t>HSV</a:t>
                </a:r>
                <a:r>
                  <a:rPr lang="zh-CN" altLang="en-US" sz="1400" dirty="0">
                    <a:solidFill>
                      <a:schemeClr val="bg1"/>
                    </a:solidFill>
                    <a:latin typeface="微软雅黑" pitchFamily="34" charset="-122"/>
                    <a:ea typeface="微软雅黑" pitchFamily="34" charset="-122"/>
                    <a:sym typeface="Arial" charset="0"/>
                  </a:rPr>
                  <a:t>空间中检测出阴影区域，该颜色空间对亮度更为敏感，由实验可得，阴影覆盖区域像素点亮度（</a:t>
                </a:r>
                <a:r>
                  <a:rPr lang="en-US" altLang="zh-CN" sz="1400" dirty="0">
                    <a:solidFill>
                      <a:schemeClr val="bg1"/>
                    </a:solidFill>
                    <a:latin typeface="微软雅黑" pitchFamily="34" charset="-122"/>
                    <a:ea typeface="微软雅黑" pitchFamily="34" charset="-122"/>
                    <a:sym typeface="Arial" charset="0"/>
                  </a:rPr>
                  <a:t>V</a:t>
                </a:r>
                <a:r>
                  <a:rPr lang="zh-CN" altLang="en-US" sz="1400" dirty="0">
                    <a:solidFill>
                      <a:schemeClr val="bg1"/>
                    </a:solidFill>
                    <a:latin typeface="微软雅黑" pitchFamily="34" charset="-122"/>
                    <a:ea typeface="微软雅黑" pitchFamily="34" charset="-122"/>
                    <a:sym typeface="Arial" charset="0"/>
                  </a:rPr>
                  <a:t>）会降低，且</a:t>
                </a:r>
                <a:r>
                  <a:rPr lang="en-US" altLang="zh-CN" sz="1400" dirty="0">
                    <a:solidFill>
                      <a:schemeClr val="bg1"/>
                    </a:solidFill>
                    <a:latin typeface="微软雅黑" pitchFamily="34" charset="-122"/>
                    <a:ea typeface="微软雅黑" pitchFamily="34" charset="-122"/>
                    <a:sym typeface="Arial" charset="0"/>
                  </a:rPr>
                  <a:t>H</a:t>
                </a:r>
                <a:r>
                  <a:rPr lang="zh-CN" altLang="en-US" sz="1400" dirty="0">
                    <a:solidFill>
                      <a:schemeClr val="bg1"/>
                    </a:solidFill>
                    <a:latin typeface="微软雅黑" pitchFamily="34" charset="-122"/>
                    <a:ea typeface="微软雅黑" pitchFamily="34" charset="-122"/>
                    <a:sym typeface="Arial" charset="0"/>
                  </a:rPr>
                  <a:t>和</a:t>
                </a:r>
                <a:r>
                  <a:rPr lang="en-US" altLang="zh-CN" sz="1400" dirty="0">
                    <a:solidFill>
                      <a:schemeClr val="bg1"/>
                    </a:solidFill>
                    <a:latin typeface="微软雅黑" pitchFamily="34" charset="-122"/>
                    <a:ea typeface="微软雅黑" pitchFamily="34" charset="-122"/>
                    <a:sym typeface="Arial" charset="0"/>
                  </a:rPr>
                  <a:t>S</a:t>
                </a:r>
                <a:r>
                  <a:rPr lang="zh-CN" altLang="en-US" sz="1400" dirty="0">
                    <a:solidFill>
                      <a:schemeClr val="bg1"/>
                    </a:solidFill>
                    <a:latin typeface="微软雅黑" pitchFamily="34" charset="-122"/>
                    <a:ea typeface="微软雅黑" pitchFamily="34" charset="-122"/>
                    <a:sym typeface="Arial" charset="0"/>
                  </a:rPr>
                  <a:t>也会衰减。避免了阴影被当成前景物体，形成错误的形状或别错误跟踪，从而对后续跟踪处理造成不好的影响，同时算法效率有了显著提升。在此基础上，增加了滤波消除一小部分背景被当成前景的问题。</a:t>
                </a:r>
                <a:endParaRPr lang="zh-CN" altLang="en-US" sz="1400" dirty="0">
                  <a:solidFill>
                    <a:schemeClr val="bg1"/>
                  </a:solidFill>
                  <a:latin typeface="微软雅黑" pitchFamily="34" charset="-122"/>
                  <a:ea typeface="微软雅黑" pitchFamily="34" charset="-122"/>
                </a:endParaRPr>
              </a:p>
            </p:txBody>
          </p:sp>
        </p:grpSp>
        <p:sp>
          <p:nvSpPr>
            <p:cNvPr id="14" name="矩形 13"/>
            <p:cNvSpPr/>
            <p:nvPr/>
          </p:nvSpPr>
          <p:spPr>
            <a:xfrm>
              <a:off x="696613" y="4346690"/>
              <a:ext cx="10478889" cy="1721690"/>
            </a:xfrm>
            <a:prstGeom prst="rect">
              <a:avLst/>
            </a:prstGeom>
          </p:spPr>
          <p:txBody>
            <a:bodyPr wrap="square">
              <a:spAutoFit/>
            </a:bodyPr>
            <a:lstStyle/>
            <a:p>
              <a:pPr>
                <a:lnSpc>
                  <a:spcPct val="200000"/>
                </a:lnSpc>
              </a:pPr>
              <a:r>
                <a:rPr lang="zh-CN" altLang="en-US" sz="2400" dirty="0">
                  <a:solidFill>
                    <a:srgbClr val="003466"/>
                  </a:solidFill>
                  <a:latin typeface="方正兰亭细黑_GBK_M" pitchFamily="2" charset="2"/>
                  <a:ea typeface="方正兰亭细黑_GBK_M" pitchFamily="2" charset="2"/>
                  <a:cs typeface="方正兰亭细黑_GBK_M" pitchFamily="2" charset="2"/>
                </a:rPr>
                <a:t>形态学处理</a:t>
              </a:r>
              <a:endParaRPr lang="en-US" altLang="zh-CN" sz="2400" dirty="0">
                <a:solidFill>
                  <a:srgbClr val="003466"/>
                </a:solidFill>
                <a:latin typeface="方正兰亭细黑_GBK_M" pitchFamily="2" charset="2"/>
                <a:ea typeface="方正兰亭细黑_GBK_M" pitchFamily="2" charset="2"/>
                <a:cs typeface="方正兰亭细黑_GBK_M" pitchFamily="2" charset="2"/>
              </a:endParaRPr>
            </a:p>
            <a:p>
              <a:pPr>
                <a:lnSpc>
                  <a:spcPct val="150000"/>
                </a:lnSpc>
              </a:pPr>
              <a:r>
                <a:rPr lang="zh-CN" altLang="en-US" sz="1400" dirty="0">
                  <a:solidFill>
                    <a:schemeClr val="tx1">
                      <a:lumMod val="50000"/>
                      <a:lumOff val="50000"/>
                    </a:schemeClr>
                  </a:solidFill>
                  <a:latin typeface="微软雅黑" pitchFamily="34" charset="-122"/>
                  <a:ea typeface="微软雅黑" pitchFamily="34" charset="-122"/>
                </a:rPr>
                <a:t>基于以上方法检测出的运动目标包含大量孔洞，背景区域也存在很多噪点，进而增加跟踪的前景数量以及破坏前景形状。于是我们增加了滤波处理，使用一个</a:t>
              </a:r>
              <a:r>
                <a:rPr lang="en-US" altLang="zh-CN" sz="1400" dirty="0">
                  <a:solidFill>
                    <a:schemeClr val="tx1">
                      <a:lumMod val="50000"/>
                      <a:lumOff val="50000"/>
                    </a:schemeClr>
                  </a:solidFill>
                  <a:latin typeface="微软雅黑" pitchFamily="34" charset="-122"/>
                  <a:ea typeface="微软雅黑" pitchFamily="34" charset="-122"/>
                </a:rPr>
                <a:t>5*5</a:t>
              </a:r>
              <a:r>
                <a:rPr lang="zh-CN" altLang="en-US" sz="1400" dirty="0">
                  <a:solidFill>
                    <a:schemeClr val="tx1">
                      <a:lumMod val="50000"/>
                      <a:lumOff val="50000"/>
                    </a:schemeClr>
                  </a:solidFill>
                  <a:latin typeface="微软雅黑" pitchFamily="34" charset="-122"/>
                  <a:ea typeface="微软雅黑" pitchFamily="34" charset="-122"/>
                </a:rPr>
                <a:t>的</a:t>
              </a:r>
              <a:r>
                <a:rPr lang="en-US" altLang="zh-CN" sz="1400" dirty="0">
                  <a:solidFill>
                    <a:schemeClr val="tx1">
                      <a:lumMod val="50000"/>
                      <a:lumOff val="50000"/>
                    </a:schemeClr>
                  </a:solidFill>
                  <a:latin typeface="微软雅黑" pitchFamily="34" charset="-122"/>
                  <a:ea typeface="微软雅黑" pitchFamily="34" charset="-122"/>
                </a:rPr>
                <a:t>01</a:t>
              </a:r>
              <a:r>
                <a:rPr lang="zh-CN" altLang="en-US" sz="1400" dirty="0">
                  <a:solidFill>
                    <a:schemeClr val="tx1">
                      <a:lumMod val="50000"/>
                      <a:lumOff val="50000"/>
                    </a:schemeClr>
                  </a:solidFill>
                  <a:latin typeface="微软雅黑" pitchFamily="34" charset="-122"/>
                  <a:ea typeface="微软雅黑" pitchFamily="34" charset="-122"/>
                </a:rPr>
                <a:t>矩阵，将混合高斯模型的最高点磨平处理，进而提升检测效果。</a:t>
              </a:r>
              <a:endParaRPr lang="zh-CN" altLang="en-US" sz="1200" dirty="0">
                <a:solidFill>
                  <a:schemeClr val="tx1">
                    <a:lumMod val="50000"/>
                    <a:lumOff val="50000"/>
                  </a:schemeClr>
                </a:solidFill>
                <a:latin typeface="微软雅黑" pitchFamily="34" charset="-122"/>
                <a:ea typeface="微软雅黑" pitchFamily="34" charset="-122"/>
              </a:endParaRPr>
            </a:p>
            <a:p>
              <a:pPr>
                <a:lnSpc>
                  <a:spcPct val="150000"/>
                </a:lnSpc>
              </a:pPr>
              <a:endParaRPr lang="zh-CN" altLang="en-US" sz="1200" dirty="0">
                <a:solidFill>
                  <a:schemeClr val="tx1">
                    <a:lumMod val="50000"/>
                    <a:lumOff val="50000"/>
                  </a:schemeClr>
                </a:solidFill>
                <a:latin typeface="微软雅黑" pitchFamily="34" charset="-122"/>
                <a:ea typeface="微软雅黑" pitchFamily="34" charset="-122"/>
              </a:endParaRPr>
            </a:p>
          </p:txBody>
        </p:sp>
      </p:grpSp>
      <p:sp>
        <p:nvSpPr>
          <p:cNvPr id="2" name="文本框 1">
            <a:extLst>
              <a:ext uri="{FF2B5EF4-FFF2-40B4-BE49-F238E27FC236}">
                <a16:creationId xmlns:a16="http://schemas.microsoft.com/office/drawing/2014/main" id="{331F1EA8-9F4B-443D-A4F7-A7751137B3FB}"/>
              </a:ext>
            </a:extLst>
          </p:cNvPr>
          <p:cNvSpPr txBox="1"/>
          <p:nvPr/>
        </p:nvSpPr>
        <p:spPr>
          <a:xfrm>
            <a:off x="458105" y="5137555"/>
            <a:ext cx="10925811" cy="1237903"/>
          </a:xfrm>
          <a:prstGeom prst="rect">
            <a:avLst/>
          </a:prstGeom>
          <a:noFill/>
        </p:spPr>
        <p:txBody>
          <a:bodyPr wrap="square" rtlCol="0">
            <a:spAutoFit/>
          </a:bodyPr>
          <a:lstStyle/>
          <a:p>
            <a:pPr>
              <a:lnSpc>
                <a:spcPct val="200000"/>
              </a:lnSpc>
            </a:pPr>
            <a:r>
              <a:rPr lang="zh-CN" altLang="en-US" sz="2000" dirty="0">
                <a:solidFill>
                  <a:srgbClr val="003466"/>
                </a:solidFill>
                <a:latin typeface="方正兰亭细黑_GBK_M" pitchFamily="2" charset="2"/>
              </a:rPr>
              <a:t>运用以上方法并调整到合适的参数后，获得了满意的检测效果，此外还为检测生成的二值图中的每个目标添加轮廓矩，剔除小面积噪声，以直观的图像呈现运动目标的轮廓与位置。</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663730" y="376656"/>
            <a:ext cx="8594019"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技术创新</a:t>
            </a:r>
            <a:r>
              <a:rPr lang="en-US" altLang="zh-CN" sz="4800" spc="600" dirty="0">
                <a:solidFill>
                  <a:srgbClr val="003466"/>
                </a:solidFill>
                <a:latin typeface="微软雅黑" pitchFamily="34" charset="-122"/>
                <a:ea typeface="微软雅黑" pitchFamily="34" charset="-122"/>
              </a:rPr>
              <a:t>——</a:t>
            </a:r>
            <a:r>
              <a:rPr lang="zh-CN" altLang="en-US" sz="4800" spc="600" dirty="0">
                <a:solidFill>
                  <a:srgbClr val="003466"/>
                </a:solidFill>
                <a:latin typeface="微软雅黑" pitchFamily="34" charset="-122"/>
                <a:ea typeface="微软雅黑" pitchFamily="34" charset="-122"/>
              </a:rPr>
              <a:t>运动跟踪方面</a:t>
            </a:r>
          </a:p>
        </p:txBody>
      </p:sp>
      <p:sp>
        <p:nvSpPr>
          <p:cNvPr id="9" name="矩形 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0" name="矩形 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1" name="矩形 1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grpSp>
        <p:nvGrpSpPr>
          <p:cNvPr id="12" name="组合 11"/>
          <p:cNvGrpSpPr/>
          <p:nvPr/>
        </p:nvGrpSpPr>
        <p:grpSpPr>
          <a:xfrm>
            <a:off x="403976" y="1584309"/>
            <a:ext cx="11246641" cy="4273132"/>
            <a:chOff x="613530" y="1962150"/>
            <a:chExt cx="11131436" cy="4126171"/>
          </a:xfrm>
        </p:grpSpPr>
        <p:grpSp>
          <p:nvGrpSpPr>
            <p:cNvPr id="13" name="组合 12"/>
            <p:cNvGrpSpPr/>
            <p:nvPr/>
          </p:nvGrpSpPr>
          <p:grpSpPr>
            <a:xfrm>
              <a:off x="613530" y="1962150"/>
              <a:ext cx="11131436" cy="2323344"/>
              <a:chOff x="613530" y="1962150"/>
              <a:chExt cx="11131436" cy="2323344"/>
            </a:xfrm>
          </p:grpSpPr>
          <p:sp>
            <p:nvSpPr>
              <p:cNvPr id="15" name="矩形 14"/>
              <p:cNvSpPr/>
              <p:nvPr/>
            </p:nvSpPr>
            <p:spPr>
              <a:xfrm>
                <a:off x="613530" y="1962150"/>
                <a:ext cx="11131436" cy="2323344"/>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57885" y="1962150"/>
                <a:ext cx="10417618" cy="2234073"/>
              </a:xfrm>
              <a:prstGeom prst="rect">
                <a:avLst/>
              </a:prstGeom>
            </p:spPr>
            <p:txBody>
              <a:bodyPr wrap="square">
                <a:spAutoFit/>
              </a:bodyPr>
              <a:lstStyle/>
              <a:p>
                <a:pPr>
                  <a:lnSpc>
                    <a:spcPct val="200000"/>
                  </a:lnSpc>
                </a:pPr>
                <a:r>
                  <a:rPr lang="zh-CN" altLang="en-US" sz="2400" dirty="0">
                    <a:solidFill>
                      <a:schemeClr val="bg1"/>
                    </a:solidFill>
                    <a:latin typeface="方正兰亭细黑_GBK_M" pitchFamily="2" charset="2"/>
                    <a:ea typeface="方正兰亭细黑_GBK_M" pitchFamily="2" charset="2"/>
                    <a:cs typeface="方正兰亭细黑_GBK_M" pitchFamily="2" charset="2"/>
                  </a:rPr>
                  <a:t>对判丢失败的方面</a:t>
                </a:r>
              </a:p>
              <a:p>
                <a:pPr>
                  <a:lnSpc>
                    <a:spcPct val="200000"/>
                  </a:lnSpc>
                </a:pPr>
                <a:r>
                  <a:rPr lang="en-US" altLang="zh-CN" sz="1600" dirty="0">
                    <a:solidFill>
                      <a:schemeClr val="bg1"/>
                    </a:solidFill>
                    <a:latin typeface="微软雅黑" pitchFamily="34" charset="-122"/>
                    <a:ea typeface="微软雅黑" pitchFamily="34" charset="-122"/>
                    <a:sym typeface="Arial" charset="0"/>
                  </a:rPr>
                  <a:t>KCF</a:t>
                </a:r>
                <a:r>
                  <a:rPr lang="zh-CN" altLang="en-US" sz="1600" dirty="0">
                    <a:solidFill>
                      <a:schemeClr val="bg1"/>
                    </a:solidFill>
                    <a:latin typeface="微软雅黑" pitchFamily="34" charset="-122"/>
                    <a:ea typeface="微软雅黑" pitchFamily="34" charset="-122"/>
                    <a:sym typeface="Arial" charset="0"/>
                  </a:rPr>
                  <a:t>只能实现位置追踪，不能估计尺度变化，并且在测试过程中，当背景与目标特征相近或加速过快而变形的两种情况下，会出现目标丢失的现象。因此我们设计出基于模板匹配的判丢算法，得到了满意的跟踪效果。且由于特征为深度特征，包含了语义信息。跟踪器被同色背景欺骗的问题也基本消除。</a:t>
                </a:r>
                <a:endParaRPr lang="zh-CN" altLang="en-US" sz="1600" dirty="0">
                  <a:solidFill>
                    <a:schemeClr val="bg1"/>
                  </a:solidFill>
                  <a:latin typeface="微软雅黑" pitchFamily="34" charset="-122"/>
                  <a:ea typeface="微软雅黑" pitchFamily="34" charset="-122"/>
                </a:endParaRPr>
              </a:p>
            </p:txBody>
          </p:sp>
        </p:grpSp>
        <p:sp>
          <p:nvSpPr>
            <p:cNvPr id="14" name="矩形 13"/>
            <p:cNvSpPr/>
            <p:nvPr/>
          </p:nvSpPr>
          <p:spPr>
            <a:xfrm>
              <a:off x="696613" y="4346690"/>
              <a:ext cx="10478889" cy="1741631"/>
            </a:xfrm>
            <a:prstGeom prst="rect">
              <a:avLst/>
            </a:prstGeom>
          </p:spPr>
          <p:txBody>
            <a:bodyPr wrap="square">
              <a:spAutoFit/>
            </a:bodyPr>
            <a:lstStyle/>
            <a:p>
              <a:pPr>
                <a:lnSpc>
                  <a:spcPct val="200000"/>
                </a:lnSpc>
              </a:pPr>
              <a:r>
                <a:rPr lang="zh-CN" altLang="en-US" sz="2400" dirty="0">
                  <a:solidFill>
                    <a:srgbClr val="003466"/>
                  </a:solidFill>
                  <a:latin typeface="方正兰亭细黑_GBK_M" pitchFamily="2" charset="2"/>
                  <a:ea typeface="方正兰亭细黑_GBK_M" pitchFamily="2" charset="2"/>
                  <a:cs typeface="方正兰亭细黑_GBK_M" pitchFamily="2" charset="2"/>
                </a:rPr>
                <a:t>对准确跟踪方面</a:t>
              </a:r>
              <a:endParaRPr lang="en-US" altLang="zh-CN" sz="2400" dirty="0">
                <a:solidFill>
                  <a:srgbClr val="003466"/>
                </a:solidFill>
                <a:latin typeface="方正兰亭细黑_GBK_M" pitchFamily="2" charset="2"/>
                <a:ea typeface="方正兰亭细黑_GBK_M" pitchFamily="2" charset="2"/>
                <a:cs typeface="方正兰亭细黑_GBK_M" pitchFamily="2" charset="2"/>
              </a:endParaRPr>
            </a:p>
            <a:p>
              <a:pPr>
                <a:lnSpc>
                  <a:spcPct val="200000"/>
                </a:lnSpc>
              </a:pPr>
              <a:r>
                <a:rPr lang="zh-CN" altLang="en-US" sz="1600" dirty="0">
                  <a:solidFill>
                    <a:schemeClr val="tx1">
                      <a:lumMod val="50000"/>
                      <a:lumOff val="50000"/>
                    </a:schemeClr>
                  </a:solidFill>
                  <a:latin typeface="微软雅黑" pitchFamily="34" charset="-122"/>
                  <a:ea typeface="微软雅黑" pitchFamily="34" charset="-122"/>
                </a:rPr>
                <a:t>因原有</a:t>
              </a:r>
              <a:r>
                <a:rPr lang="en-US" altLang="zh-CN" sz="1600" dirty="0">
                  <a:solidFill>
                    <a:schemeClr val="tx1">
                      <a:lumMod val="50000"/>
                      <a:lumOff val="50000"/>
                    </a:schemeClr>
                  </a:solidFill>
                  <a:latin typeface="微软雅黑" pitchFamily="34" charset="-122"/>
                  <a:ea typeface="微软雅黑" pitchFamily="34" charset="-122"/>
                </a:rPr>
                <a:t>KCF</a:t>
              </a:r>
              <a:r>
                <a:rPr lang="zh-CN" altLang="en-US" sz="1600" dirty="0">
                  <a:solidFill>
                    <a:schemeClr val="tx1">
                      <a:lumMod val="50000"/>
                      <a:lumOff val="50000"/>
                    </a:schemeClr>
                  </a:solidFill>
                  <a:latin typeface="微软雅黑" pitchFamily="34" charset="-122"/>
                  <a:ea typeface="微软雅黑" pitchFamily="34" charset="-122"/>
                </a:rPr>
                <a:t>算法使用</a:t>
              </a:r>
              <a:r>
                <a:rPr lang="en-US" altLang="zh-CN" sz="1600" dirty="0">
                  <a:solidFill>
                    <a:schemeClr val="tx1">
                      <a:lumMod val="50000"/>
                      <a:lumOff val="50000"/>
                    </a:schemeClr>
                  </a:solidFill>
                  <a:latin typeface="微软雅黑" pitchFamily="34" charset="-122"/>
                  <a:ea typeface="微软雅黑" pitchFamily="34" charset="-122"/>
                </a:rPr>
                <a:t>HOG/CN</a:t>
              </a:r>
              <a:r>
                <a:rPr lang="zh-CN" altLang="en-US" sz="1600" dirty="0">
                  <a:solidFill>
                    <a:schemeClr val="tx1">
                      <a:lumMod val="50000"/>
                      <a:lumOff val="50000"/>
                    </a:schemeClr>
                  </a:solidFill>
                  <a:latin typeface="微软雅黑" pitchFamily="34" charset="-122"/>
                  <a:ea typeface="微软雅黑" pitchFamily="34" charset="-122"/>
                </a:rPr>
                <a:t>特征，所以在背景与跟踪目标颜色相近时容易被欺骗。但新算法因为使用了深度特征，包含了语义信息，极少出现因为颜色导致跟踪器被背景欺骗。</a:t>
              </a:r>
            </a:p>
          </p:txBody>
        </p:sp>
      </p:grpSp>
    </p:spTree>
    <p:extLst>
      <p:ext uri="{BB962C8B-B14F-4D97-AF65-F5344CB8AC3E}">
        <p14:creationId xmlns:p14="http://schemas.microsoft.com/office/powerpoint/2010/main" val="1699250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647700" y="1553290"/>
            <a:ext cx="13163550" cy="361950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064566" y="2877205"/>
            <a:ext cx="2749471" cy="769441"/>
          </a:xfrm>
          <a:prstGeom prst="rect">
            <a:avLst/>
          </a:prstGeom>
          <a:noFill/>
        </p:spPr>
        <p:txBody>
          <a:bodyPr wrap="none" rtlCol="0">
            <a:spAutoFit/>
          </a:bodyPr>
          <a:lstStyle/>
          <a:p>
            <a:r>
              <a:rPr lang="zh-CN" altLang="en-US" sz="4400" spc="600" dirty="0">
                <a:solidFill>
                  <a:schemeClr val="bg1"/>
                </a:solidFill>
                <a:latin typeface="微软雅黑" pitchFamily="34" charset="-122"/>
                <a:ea typeface="微软雅黑" pitchFamily="34" charset="-122"/>
              </a:rPr>
              <a:t>应用前景</a:t>
            </a:r>
          </a:p>
        </p:txBody>
      </p:sp>
      <p:sp>
        <p:nvSpPr>
          <p:cNvPr id="55" name="文本框 54"/>
          <p:cNvSpPr txBox="1"/>
          <p:nvPr/>
        </p:nvSpPr>
        <p:spPr>
          <a:xfrm>
            <a:off x="5064566" y="3567497"/>
            <a:ext cx="4717702" cy="523220"/>
          </a:xfrm>
          <a:prstGeom prst="rect">
            <a:avLst/>
          </a:prstGeom>
          <a:noFill/>
          <a:ln>
            <a:noFill/>
          </a:ln>
        </p:spPr>
        <p:txBody>
          <a:bodyPr wrap="none" rtlCol="0">
            <a:spAutoFit/>
          </a:bodyPr>
          <a:lstStyle/>
          <a:p>
            <a:pPr algn="dist"/>
            <a:r>
              <a:rPr lang="en-US" altLang="zh-CN" sz="2800" spc="300" dirty="0">
                <a:solidFill>
                  <a:schemeClr val="bg1"/>
                </a:solidFill>
                <a:latin typeface="微软雅黑" pitchFamily="34" charset="-122"/>
                <a:ea typeface="微软雅黑" pitchFamily="34" charset="-122"/>
              </a:rPr>
              <a:t>Application Prospects</a:t>
            </a:r>
            <a:endParaRPr lang="zh-CN" altLang="en-US" sz="2800" spc="300" dirty="0">
              <a:solidFill>
                <a:schemeClr val="bg1"/>
              </a:solidFill>
              <a:latin typeface="微软雅黑" pitchFamily="34" charset="-122"/>
              <a:ea typeface="微软雅黑" pitchFamily="34" charset="-122"/>
            </a:endParaRPr>
          </a:p>
        </p:txBody>
      </p:sp>
      <p:sp>
        <p:nvSpPr>
          <p:cNvPr id="56" name="椭圆 55"/>
          <p:cNvSpPr/>
          <p:nvPr/>
        </p:nvSpPr>
        <p:spPr>
          <a:xfrm>
            <a:off x="2177202" y="2565216"/>
            <a:ext cx="1727563" cy="1727563"/>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文本框 56"/>
          <p:cNvSpPr txBox="1"/>
          <p:nvPr/>
        </p:nvSpPr>
        <p:spPr>
          <a:xfrm>
            <a:off x="2297030" y="2767278"/>
            <a:ext cx="1386918" cy="1323439"/>
          </a:xfrm>
          <a:prstGeom prst="rect">
            <a:avLst/>
          </a:prstGeom>
          <a:noFill/>
        </p:spPr>
        <p:txBody>
          <a:bodyPr wrap="none" rtlCol="0">
            <a:spAutoFit/>
          </a:bodyPr>
          <a:lstStyle/>
          <a:p>
            <a:r>
              <a:rPr lang="en-US" altLang="zh-CN" sz="8000" dirty="0">
                <a:solidFill>
                  <a:schemeClr val="bg1"/>
                </a:solidFill>
                <a:latin typeface="方正兰亭中黑_GBK" pitchFamily="2" charset="-122"/>
                <a:ea typeface="方正兰亭中黑_GBK" pitchFamily="2" charset="-122"/>
              </a:rPr>
              <a:t>04</a:t>
            </a:r>
            <a:endParaRPr lang="zh-CN" altLang="en-US" sz="8000" dirty="0">
              <a:solidFill>
                <a:schemeClr val="bg1"/>
              </a:solidFill>
              <a:latin typeface="方正兰亭中黑_GBK" pitchFamily="2" charset="-122"/>
              <a:ea typeface="方正兰亭中黑_GBK" pitchFamily="2" charset="-122"/>
            </a:endParaRPr>
          </a:p>
        </p:txBody>
      </p:sp>
    </p:spTree>
    <p:extLst>
      <p:ext uri="{BB962C8B-B14F-4D97-AF65-F5344CB8AC3E}">
        <p14:creationId xmlns:p14="http://schemas.microsoft.com/office/powerpoint/2010/main" val="149376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2286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663730" y="376656"/>
            <a:ext cx="2954655"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应用前景</a:t>
            </a:r>
          </a:p>
        </p:txBody>
      </p:sp>
      <p:sp>
        <p:nvSpPr>
          <p:cNvPr id="9" name="矩形 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0" name="矩形 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1" name="矩形 1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51" name="文本框 50">
            <a:extLst>
              <a:ext uri="{FF2B5EF4-FFF2-40B4-BE49-F238E27FC236}">
                <a16:creationId xmlns:a16="http://schemas.microsoft.com/office/drawing/2014/main" id="{C14EB820-1C6F-45B0-B56F-90058EE7B2D6}"/>
              </a:ext>
            </a:extLst>
          </p:cNvPr>
          <p:cNvSpPr txBox="1"/>
          <p:nvPr/>
        </p:nvSpPr>
        <p:spPr>
          <a:xfrm>
            <a:off x="717314" y="2527502"/>
            <a:ext cx="1980029" cy="584775"/>
          </a:xfrm>
          <a:prstGeom prst="rect">
            <a:avLst/>
          </a:prstGeom>
          <a:noFill/>
        </p:spPr>
        <p:txBody>
          <a:bodyPr wrap="none" rtlCol="0">
            <a:spAutoFit/>
          </a:bodyPr>
          <a:lstStyle/>
          <a:p>
            <a:r>
              <a:rPr lang="zh-CN" altLang="en-US" sz="3200" b="1" spc="300" dirty="0">
                <a:solidFill>
                  <a:schemeClr val="bg2">
                    <a:lumMod val="50000"/>
                  </a:schemeClr>
                </a:solidFill>
                <a:latin typeface="印品黑体" panose="00000500000000000000" pitchFamily="2" charset="-122"/>
                <a:ea typeface="印品黑体" panose="00000500000000000000" pitchFamily="2" charset="-122"/>
              </a:rPr>
              <a:t>市场分析</a:t>
            </a:r>
          </a:p>
        </p:txBody>
      </p:sp>
      <p:sp>
        <p:nvSpPr>
          <p:cNvPr id="54" name="文本框 53">
            <a:extLst>
              <a:ext uri="{FF2B5EF4-FFF2-40B4-BE49-F238E27FC236}">
                <a16:creationId xmlns:a16="http://schemas.microsoft.com/office/drawing/2014/main" id="{68290A72-0E84-417F-BB8F-19F09728ABEE}"/>
              </a:ext>
            </a:extLst>
          </p:cNvPr>
          <p:cNvSpPr txBox="1"/>
          <p:nvPr/>
        </p:nvSpPr>
        <p:spPr>
          <a:xfrm>
            <a:off x="369518" y="3196385"/>
            <a:ext cx="2829621" cy="369332"/>
          </a:xfrm>
          <a:prstGeom prst="rect">
            <a:avLst/>
          </a:prstGeom>
          <a:noFill/>
        </p:spPr>
        <p:txBody>
          <a:bodyPr wrap="none" rtlCol="0">
            <a:spAutoFit/>
          </a:bodyPr>
          <a:lstStyle/>
          <a:p>
            <a:r>
              <a:rPr lang="en-US" altLang="zh-CN" b="1" spc="300" dirty="0">
                <a:solidFill>
                  <a:schemeClr val="bg2">
                    <a:lumMod val="50000"/>
                  </a:schemeClr>
                </a:solidFill>
                <a:latin typeface="印品黑体" panose="00000500000000000000" pitchFamily="2" charset="-122"/>
                <a:ea typeface="印品黑体" panose="00000500000000000000" pitchFamily="2" charset="-122"/>
              </a:rPr>
              <a:t>MARKET ANALYSIS</a:t>
            </a:r>
            <a:endParaRPr lang="zh-CN" altLang="en-US" b="1" spc="300" dirty="0">
              <a:solidFill>
                <a:schemeClr val="bg2">
                  <a:lumMod val="50000"/>
                </a:schemeClr>
              </a:solidFill>
              <a:latin typeface="印品黑体" panose="00000500000000000000" pitchFamily="2" charset="-122"/>
              <a:ea typeface="印品黑体" panose="00000500000000000000" pitchFamily="2" charset="-122"/>
            </a:endParaRPr>
          </a:p>
        </p:txBody>
      </p:sp>
      <p:sp>
        <p:nvSpPr>
          <p:cNvPr id="55" name="文本框 54">
            <a:extLst>
              <a:ext uri="{FF2B5EF4-FFF2-40B4-BE49-F238E27FC236}">
                <a16:creationId xmlns:a16="http://schemas.microsoft.com/office/drawing/2014/main" id="{0682A25B-3895-490E-9614-4EA4B6C53BA3}"/>
              </a:ext>
            </a:extLst>
          </p:cNvPr>
          <p:cNvSpPr txBox="1"/>
          <p:nvPr/>
        </p:nvSpPr>
        <p:spPr>
          <a:xfrm>
            <a:off x="4192523" y="797202"/>
            <a:ext cx="1832553" cy="523220"/>
          </a:xfrm>
          <a:prstGeom prst="rect">
            <a:avLst/>
          </a:prstGeom>
          <a:noFill/>
        </p:spPr>
        <p:txBody>
          <a:bodyPr wrap="none" rtlCol="0">
            <a:spAutoFit/>
          </a:bodyPr>
          <a:lstStyle/>
          <a:p>
            <a:r>
              <a:rPr lang="zh-CN" altLang="en-US" sz="2800" b="1" spc="300" dirty="0">
                <a:solidFill>
                  <a:schemeClr val="bg2">
                    <a:lumMod val="50000"/>
                  </a:schemeClr>
                </a:solidFill>
                <a:latin typeface="印品黑体" panose="00000500000000000000" pitchFamily="2" charset="-122"/>
                <a:ea typeface="印品黑体" panose="00000500000000000000" pitchFamily="2" charset="-122"/>
              </a:rPr>
              <a:t>政府支持</a:t>
            </a:r>
          </a:p>
        </p:txBody>
      </p:sp>
      <p:sp>
        <p:nvSpPr>
          <p:cNvPr id="56" name="文本框 55">
            <a:extLst>
              <a:ext uri="{FF2B5EF4-FFF2-40B4-BE49-F238E27FC236}">
                <a16:creationId xmlns:a16="http://schemas.microsoft.com/office/drawing/2014/main" id="{5176B891-E40B-4F0C-A0B5-156DF0337EF6}"/>
              </a:ext>
            </a:extLst>
          </p:cNvPr>
          <p:cNvSpPr txBox="1"/>
          <p:nvPr/>
        </p:nvSpPr>
        <p:spPr>
          <a:xfrm>
            <a:off x="4213994" y="1967882"/>
            <a:ext cx="1774845" cy="523220"/>
          </a:xfrm>
          <a:prstGeom prst="rect">
            <a:avLst/>
          </a:prstGeom>
          <a:noFill/>
        </p:spPr>
        <p:txBody>
          <a:bodyPr wrap="none" rtlCol="0">
            <a:spAutoFit/>
          </a:bodyPr>
          <a:lstStyle/>
          <a:p>
            <a:r>
              <a:rPr lang="zh-CN" altLang="en-US" sz="2800" b="1" spc="300" dirty="0">
                <a:solidFill>
                  <a:schemeClr val="bg2">
                    <a:lumMod val="50000"/>
                  </a:schemeClr>
                </a:solidFill>
                <a:latin typeface="印品黑体" panose="00000500000000000000" pitchFamily="2" charset="-122"/>
                <a:ea typeface="印品黑体" panose="00000500000000000000" pitchFamily="2" charset="-122"/>
              </a:rPr>
              <a:t>用户需求</a:t>
            </a:r>
          </a:p>
        </p:txBody>
      </p:sp>
      <p:sp>
        <p:nvSpPr>
          <p:cNvPr id="57" name="文本框 56">
            <a:extLst>
              <a:ext uri="{FF2B5EF4-FFF2-40B4-BE49-F238E27FC236}">
                <a16:creationId xmlns:a16="http://schemas.microsoft.com/office/drawing/2014/main" id="{35D9A4C1-E390-46BF-BE00-AAC89F5B4EA8}"/>
              </a:ext>
            </a:extLst>
          </p:cNvPr>
          <p:cNvSpPr txBox="1"/>
          <p:nvPr/>
        </p:nvSpPr>
        <p:spPr>
          <a:xfrm>
            <a:off x="4229011" y="3219858"/>
            <a:ext cx="1377300" cy="523220"/>
          </a:xfrm>
          <a:prstGeom prst="rect">
            <a:avLst/>
          </a:prstGeom>
          <a:noFill/>
        </p:spPr>
        <p:txBody>
          <a:bodyPr wrap="none" rtlCol="0">
            <a:spAutoFit/>
          </a:bodyPr>
          <a:lstStyle/>
          <a:p>
            <a:r>
              <a:rPr lang="zh-CN" altLang="en-US" sz="2800" b="1" spc="300" dirty="0">
                <a:solidFill>
                  <a:schemeClr val="bg2">
                    <a:lumMod val="50000"/>
                  </a:schemeClr>
                </a:solidFill>
                <a:latin typeface="印品黑体" panose="00000500000000000000" pitchFamily="2" charset="-122"/>
                <a:ea typeface="印品黑体" panose="00000500000000000000" pitchFamily="2" charset="-122"/>
              </a:rPr>
              <a:t>大数据</a:t>
            </a:r>
          </a:p>
        </p:txBody>
      </p:sp>
      <p:sp>
        <p:nvSpPr>
          <p:cNvPr id="58" name="文本框 57">
            <a:extLst>
              <a:ext uri="{FF2B5EF4-FFF2-40B4-BE49-F238E27FC236}">
                <a16:creationId xmlns:a16="http://schemas.microsoft.com/office/drawing/2014/main" id="{DA28D575-84E3-45F2-85B0-B39683AAC31E}"/>
              </a:ext>
            </a:extLst>
          </p:cNvPr>
          <p:cNvSpPr txBox="1"/>
          <p:nvPr/>
        </p:nvSpPr>
        <p:spPr>
          <a:xfrm>
            <a:off x="4229011" y="4514779"/>
            <a:ext cx="2569934" cy="523220"/>
          </a:xfrm>
          <a:prstGeom prst="rect">
            <a:avLst/>
          </a:prstGeom>
          <a:noFill/>
        </p:spPr>
        <p:txBody>
          <a:bodyPr wrap="none" rtlCol="0">
            <a:spAutoFit/>
          </a:bodyPr>
          <a:lstStyle/>
          <a:p>
            <a:r>
              <a:rPr lang="zh-CN" altLang="en-US" sz="2800" b="1" spc="300" dirty="0">
                <a:solidFill>
                  <a:schemeClr val="bg2">
                    <a:lumMod val="50000"/>
                  </a:schemeClr>
                </a:solidFill>
                <a:latin typeface="印品黑体" panose="00000500000000000000" pitchFamily="2" charset="-122"/>
                <a:ea typeface="印品黑体" panose="00000500000000000000" pitchFamily="2" charset="-122"/>
              </a:rPr>
              <a:t>用户群体优势</a:t>
            </a:r>
          </a:p>
        </p:txBody>
      </p:sp>
      <p:sp>
        <p:nvSpPr>
          <p:cNvPr id="59" name="文本框 58">
            <a:extLst>
              <a:ext uri="{FF2B5EF4-FFF2-40B4-BE49-F238E27FC236}">
                <a16:creationId xmlns:a16="http://schemas.microsoft.com/office/drawing/2014/main" id="{1BEF0532-0323-4A2A-B5E3-E4A83115EEE6}"/>
              </a:ext>
            </a:extLst>
          </p:cNvPr>
          <p:cNvSpPr txBox="1"/>
          <p:nvPr/>
        </p:nvSpPr>
        <p:spPr>
          <a:xfrm>
            <a:off x="4229011" y="5773305"/>
            <a:ext cx="979755" cy="523220"/>
          </a:xfrm>
          <a:prstGeom prst="rect">
            <a:avLst/>
          </a:prstGeom>
          <a:noFill/>
        </p:spPr>
        <p:txBody>
          <a:bodyPr wrap="none" rtlCol="0">
            <a:spAutoFit/>
          </a:bodyPr>
          <a:lstStyle/>
          <a:p>
            <a:r>
              <a:rPr lang="zh-CN" altLang="en-US" sz="2800" b="1" spc="300" dirty="0">
                <a:solidFill>
                  <a:schemeClr val="bg2">
                    <a:lumMod val="50000"/>
                  </a:schemeClr>
                </a:solidFill>
                <a:latin typeface="印品黑体" panose="00000500000000000000" pitchFamily="2" charset="-122"/>
                <a:ea typeface="印品黑体" panose="00000500000000000000" pitchFamily="2" charset="-122"/>
              </a:rPr>
              <a:t>公益</a:t>
            </a:r>
          </a:p>
        </p:txBody>
      </p:sp>
      <p:sp>
        <p:nvSpPr>
          <p:cNvPr id="60" name="矩形 59">
            <a:extLst>
              <a:ext uri="{FF2B5EF4-FFF2-40B4-BE49-F238E27FC236}">
                <a16:creationId xmlns:a16="http://schemas.microsoft.com/office/drawing/2014/main" id="{224C10E6-2AC2-4A50-9CB2-21A726D6744C}"/>
              </a:ext>
            </a:extLst>
          </p:cNvPr>
          <p:cNvSpPr/>
          <p:nvPr/>
        </p:nvSpPr>
        <p:spPr>
          <a:xfrm>
            <a:off x="6551722" y="803777"/>
            <a:ext cx="5131733" cy="499624"/>
          </a:xfrm>
          <a:prstGeom prst="rect">
            <a:avLst/>
          </a:prstGeom>
        </p:spPr>
        <p:txBody>
          <a:bodyPr wrap="square">
            <a:spAutoFit/>
          </a:bodyPr>
          <a:lstStyle/>
          <a:p>
            <a:pPr>
              <a:lnSpc>
                <a:spcPct val="150000"/>
              </a:lnSpc>
            </a:pPr>
            <a:r>
              <a:rPr lang="zh-CN" altLang="en-US" sz="2000" b="1" spc="300" dirty="0">
                <a:latin typeface="微软雅黑" panose="020B0503020204020204" pitchFamily="34" charset="-122"/>
                <a:ea typeface="微软雅黑" panose="020B0503020204020204" pitchFamily="34" charset="-122"/>
              </a:rPr>
              <a:t>政策倡导   新兴市场    </a:t>
            </a:r>
            <a:r>
              <a:rPr lang="zh-CN" altLang="en-US" sz="2000" b="1" spc="300" dirty="0">
                <a:solidFill>
                  <a:srgbClr val="FF0000"/>
                </a:solidFill>
                <a:latin typeface="微软雅黑" panose="020B0503020204020204" pitchFamily="34" charset="-122"/>
                <a:ea typeface="微软雅黑" panose="020B0503020204020204" pitchFamily="34" charset="-122"/>
              </a:rPr>
              <a:t>几乎无竞争</a:t>
            </a:r>
          </a:p>
        </p:txBody>
      </p:sp>
      <p:sp>
        <p:nvSpPr>
          <p:cNvPr id="61" name="矩形 60">
            <a:extLst>
              <a:ext uri="{FF2B5EF4-FFF2-40B4-BE49-F238E27FC236}">
                <a16:creationId xmlns:a16="http://schemas.microsoft.com/office/drawing/2014/main" id="{828E65CB-20BA-49E1-8399-D1D18B139E55}"/>
              </a:ext>
            </a:extLst>
          </p:cNvPr>
          <p:cNvSpPr/>
          <p:nvPr/>
        </p:nvSpPr>
        <p:spPr>
          <a:xfrm>
            <a:off x="7240516" y="1939220"/>
            <a:ext cx="5071586" cy="499624"/>
          </a:xfrm>
          <a:prstGeom prst="rect">
            <a:avLst/>
          </a:prstGeom>
        </p:spPr>
        <p:txBody>
          <a:bodyPr wrap="square">
            <a:spAutoFit/>
          </a:bodyPr>
          <a:lstStyle/>
          <a:p>
            <a:pPr>
              <a:lnSpc>
                <a:spcPct val="150000"/>
              </a:lnSpc>
            </a:pPr>
            <a:r>
              <a:rPr lang="zh-CN" altLang="en-US" sz="2000" b="1" spc="300" dirty="0">
                <a:latin typeface="微软雅黑" panose="020B0503020204020204" pitchFamily="34" charset="-122"/>
                <a:ea typeface="微软雅黑" panose="020B0503020204020204" pitchFamily="34" charset="-122"/>
              </a:rPr>
              <a:t>规则       错误成本        </a:t>
            </a:r>
            <a:r>
              <a:rPr lang="zh-CN" altLang="en-US" sz="2000" b="1" spc="300" dirty="0">
                <a:solidFill>
                  <a:srgbClr val="FF0000"/>
                </a:solidFill>
                <a:latin typeface="微软雅黑" panose="020B0503020204020204" pitchFamily="34" charset="-122"/>
                <a:ea typeface="微软雅黑" panose="020B0503020204020204" pitchFamily="34" charset="-122"/>
              </a:rPr>
              <a:t>痛点</a:t>
            </a:r>
            <a:r>
              <a:rPr lang="zh-CN" altLang="en-US" sz="2000" b="1" spc="300" dirty="0">
                <a:latin typeface="微软雅黑" panose="020B0503020204020204" pitchFamily="34" charset="-122"/>
                <a:ea typeface="微软雅黑" panose="020B0503020204020204" pitchFamily="34" charset="-122"/>
              </a:rPr>
              <a:t> </a:t>
            </a:r>
          </a:p>
        </p:txBody>
      </p:sp>
      <p:sp>
        <p:nvSpPr>
          <p:cNvPr id="62" name="矩形 61">
            <a:extLst>
              <a:ext uri="{FF2B5EF4-FFF2-40B4-BE49-F238E27FC236}">
                <a16:creationId xmlns:a16="http://schemas.microsoft.com/office/drawing/2014/main" id="{438C029B-3518-456B-9011-3BFF0408DCA0}"/>
              </a:ext>
            </a:extLst>
          </p:cNvPr>
          <p:cNvSpPr/>
          <p:nvPr/>
        </p:nvSpPr>
        <p:spPr>
          <a:xfrm>
            <a:off x="6224296" y="2852112"/>
            <a:ext cx="4096145" cy="961289"/>
          </a:xfrm>
          <a:prstGeom prst="rect">
            <a:avLst/>
          </a:prstGeom>
        </p:spPr>
        <p:txBody>
          <a:bodyPr wrap="square">
            <a:spAutoFit/>
          </a:bodyPr>
          <a:lstStyle/>
          <a:p>
            <a:pPr>
              <a:lnSpc>
                <a:spcPct val="150000"/>
              </a:lnSpc>
            </a:pPr>
            <a:r>
              <a:rPr lang="zh-CN" altLang="en-US" sz="2000" b="1" spc="300" dirty="0">
                <a:solidFill>
                  <a:srgbClr val="FF0000"/>
                </a:solidFill>
                <a:latin typeface="微软雅黑" panose="020B0503020204020204" pitchFamily="34" charset="-122"/>
                <a:ea typeface="微软雅黑" panose="020B0503020204020204" pitchFamily="34" charset="-122"/>
              </a:rPr>
              <a:t>         数据即资源</a:t>
            </a:r>
            <a:endParaRPr lang="en-US" altLang="zh-CN" sz="2000" b="1" spc="300" dirty="0">
              <a:solidFill>
                <a:srgbClr val="FF0000"/>
              </a:solidFill>
              <a:latin typeface="微软雅黑" panose="020B0503020204020204" pitchFamily="34" charset="-122"/>
              <a:ea typeface="微软雅黑" panose="020B0503020204020204" pitchFamily="34" charset="-122"/>
            </a:endParaRPr>
          </a:p>
          <a:p>
            <a:pPr>
              <a:lnSpc>
                <a:spcPct val="150000"/>
              </a:lnSpc>
            </a:pPr>
            <a:r>
              <a:rPr lang="zh-CN" altLang="en-US" sz="2000" b="1" spc="300" dirty="0">
                <a:latin typeface="微软雅黑" panose="020B0503020204020204" pitchFamily="34" charset="-122"/>
                <a:ea typeface="微软雅黑" panose="020B0503020204020204" pitchFamily="34" charset="-122"/>
              </a:rPr>
              <a:t>政府部门            社会企业</a:t>
            </a:r>
          </a:p>
        </p:txBody>
      </p:sp>
      <p:sp>
        <p:nvSpPr>
          <p:cNvPr id="63" name="矩形 62">
            <a:extLst>
              <a:ext uri="{FF2B5EF4-FFF2-40B4-BE49-F238E27FC236}">
                <a16:creationId xmlns:a16="http://schemas.microsoft.com/office/drawing/2014/main" id="{851ACF05-D34D-41D6-8789-2720ECB50D41}"/>
              </a:ext>
            </a:extLst>
          </p:cNvPr>
          <p:cNvSpPr/>
          <p:nvPr/>
        </p:nvSpPr>
        <p:spPr>
          <a:xfrm>
            <a:off x="7587312" y="4514779"/>
            <a:ext cx="4096143" cy="499624"/>
          </a:xfrm>
          <a:prstGeom prst="rect">
            <a:avLst/>
          </a:prstGeom>
        </p:spPr>
        <p:txBody>
          <a:bodyPr wrap="square">
            <a:spAutoFit/>
          </a:bodyPr>
          <a:lstStyle/>
          <a:p>
            <a:pPr>
              <a:lnSpc>
                <a:spcPct val="150000"/>
              </a:lnSpc>
            </a:pPr>
            <a:r>
              <a:rPr lang="zh-CN" altLang="en-US" sz="2000" b="1" spc="300" dirty="0">
                <a:latin typeface="微软雅黑" panose="020B0503020204020204" pitchFamily="34" charset="-122"/>
                <a:ea typeface="微软雅黑" panose="020B0503020204020204" pitchFamily="34" charset="-122"/>
              </a:rPr>
              <a:t>安保集团      公安       物业 </a:t>
            </a:r>
            <a:endParaRPr lang="en-US" altLang="zh-CN" sz="2000" b="1" spc="300" dirty="0">
              <a:latin typeface="微软雅黑" panose="020B0503020204020204" pitchFamily="34" charset="-122"/>
              <a:ea typeface="微软雅黑" panose="020B0503020204020204" pitchFamily="34" charset="-122"/>
            </a:endParaRPr>
          </a:p>
        </p:txBody>
      </p:sp>
      <p:sp>
        <p:nvSpPr>
          <p:cNvPr id="64" name="矩形 63">
            <a:extLst>
              <a:ext uri="{FF2B5EF4-FFF2-40B4-BE49-F238E27FC236}">
                <a16:creationId xmlns:a16="http://schemas.microsoft.com/office/drawing/2014/main" id="{7222993E-40DC-4656-99FC-7455C043ED60}"/>
              </a:ext>
            </a:extLst>
          </p:cNvPr>
          <p:cNvSpPr/>
          <p:nvPr/>
        </p:nvSpPr>
        <p:spPr>
          <a:xfrm>
            <a:off x="6913066" y="5740968"/>
            <a:ext cx="4096140" cy="499624"/>
          </a:xfrm>
          <a:prstGeom prst="rect">
            <a:avLst/>
          </a:prstGeom>
        </p:spPr>
        <p:txBody>
          <a:bodyPr wrap="square">
            <a:spAutoFit/>
          </a:bodyPr>
          <a:lstStyle/>
          <a:p>
            <a:pPr>
              <a:lnSpc>
                <a:spcPct val="150000"/>
              </a:lnSpc>
            </a:pPr>
            <a:r>
              <a:rPr lang="zh-CN" altLang="en-US" sz="2000" b="1" spc="300" dirty="0">
                <a:latin typeface="微软雅黑" panose="020B0503020204020204" pitchFamily="34" charset="-122"/>
                <a:ea typeface="微软雅黑" panose="020B0503020204020204" pitchFamily="34" charset="-122"/>
              </a:rPr>
              <a:t>教育                  安全</a:t>
            </a:r>
            <a:endParaRPr lang="en-US" altLang="zh-CN" sz="2000" b="1" spc="300" dirty="0">
              <a:latin typeface="微软雅黑" panose="020B0503020204020204" pitchFamily="34" charset="-122"/>
              <a:ea typeface="微软雅黑" panose="020B0503020204020204" pitchFamily="34" charset="-122"/>
            </a:endParaRPr>
          </a:p>
        </p:txBody>
      </p:sp>
      <p:cxnSp>
        <p:nvCxnSpPr>
          <p:cNvPr id="8" name="直接连接符 7">
            <a:extLst>
              <a:ext uri="{FF2B5EF4-FFF2-40B4-BE49-F238E27FC236}">
                <a16:creationId xmlns:a16="http://schemas.microsoft.com/office/drawing/2014/main" id="{A3CC6B1B-F903-4A50-8131-57406E2D1844}"/>
              </a:ext>
            </a:extLst>
          </p:cNvPr>
          <p:cNvCxnSpPr>
            <a:cxnSpLocks/>
          </p:cNvCxnSpPr>
          <p:nvPr/>
        </p:nvCxnSpPr>
        <p:spPr>
          <a:xfrm flipH="1">
            <a:off x="3827906" y="0"/>
            <a:ext cx="21471" cy="6858000"/>
          </a:xfrm>
          <a:prstGeom prst="line">
            <a:avLst/>
          </a:prstGeom>
          <a:ln w="28575">
            <a:solidFill>
              <a:srgbClr val="003466"/>
            </a:solidFill>
          </a:ln>
        </p:spPr>
        <p:style>
          <a:lnRef idx="1">
            <a:schemeClr val="accent1"/>
          </a:lnRef>
          <a:fillRef idx="0">
            <a:schemeClr val="accent1"/>
          </a:fillRef>
          <a:effectRef idx="0">
            <a:schemeClr val="accent1"/>
          </a:effectRef>
          <a:fontRef idx="minor">
            <a:schemeClr val="tx1"/>
          </a:fontRef>
        </p:style>
      </p:cxnSp>
      <p:sp>
        <p:nvSpPr>
          <p:cNvPr id="4" name="椭圆 3">
            <a:extLst>
              <a:ext uri="{FF2B5EF4-FFF2-40B4-BE49-F238E27FC236}">
                <a16:creationId xmlns:a16="http://schemas.microsoft.com/office/drawing/2014/main" id="{1B15C5B7-7B7B-4A03-9122-E22F37ED83AB}"/>
              </a:ext>
            </a:extLst>
          </p:cNvPr>
          <p:cNvSpPr/>
          <p:nvPr/>
        </p:nvSpPr>
        <p:spPr>
          <a:xfrm>
            <a:off x="3470211" y="1728057"/>
            <a:ext cx="729233" cy="701484"/>
          </a:xfrm>
          <a:prstGeom prst="ellipse">
            <a:avLst/>
          </a:prstGeom>
          <a:solidFill>
            <a:srgbClr val="F2F2F2"/>
          </a:solidFill>
          <a:ln w="28575">
            <a:solidFill>
              <a:srgbClr val="0034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a:extLst>
              <a:ext uri="{FF2B5EF4-FFF2-40B4-BE49-F238E27FC236}">
                <a16:creationId xmlns:a16="http://schemas.microsoft.com/office/drawing/2014/main" id="{93DA01CF-2223-4AC3-979C-3980CF4681D1}"/>
              </a:ext>
            </a:extLst>
          </p:cNvPr>
          <p:cNvSpPr/>
          <p:nvPr/>
        </p:nvSpPr>
        <p:spPr>
          <a:xfrm>
            <a:off x="3470211" y="4142556"/>
            <a:ext cx="729233" cy="701484"/>
          </a:xfrm>
          <a:prstGeom prst="ellipse">
            <a:avLst/>
          </a:prstGeom>
          <a:solidFill>
            <a:srgbClr val="F2F2F2"/>
          </a:solidFill>
          <a:ln w="28575">
            <a:solidFill>
              <a:srgbClr val="0034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fade">
                                      <p:cBhvr>
                                        <p:cTn id="10" dur="500"/>
                                        <p:tgtEl>
                                          <p:spTgt spid="54"/>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55"/>
                                        </p:tgtEl>
                                        <p:attrNameLst>
                                          <p:attrName>style.visibility</p:attrName>
                                        </p:attrNameLst>
                                      </p:cBhvr>
                                      <p:to>
                                        <p:strVal val="visible"/>
                                      </p:to>
                                    </p:set>
                                    <p:animEffect transition="in" filter="fade">
                                      <p:cBhvr>
                                        <p:cTn id="15" dur="1000"/>
                                        <p:tgtEl>
                                          <p:spTgt spid="55"/>
                                        </p:tgtEl>
                                      </p:cBhvr>
                                    </p:animEffect>
                                    <p:anim calcmode="lin" valueType="num">
                                      <p:cBhvr>
                                        <p:cTn id="16" dur="1000" fill="hold"/>
                                        <p:tgtEl>
                                          <p:spTgt spid="55"/>
                                        </p:tgtEl>
                                        <p:attrNameLst>
                                          <p:attrName>ppt_x</p:attrName>
                                        </p:attrNameLst>
                                      </p:cBhvr>
                                      <p:tavLst>
                                        <p:tav tm="0">
                                          <p:val>
                                            <p:strVal val="#ppt_x"/>
                                          </p:val>
                                        </p:tav>
                                        <p:tav tm="100000">
                                          <p:val>
                                            <p:strVal val="#ppt_x"/>
                                          </p:val>
                                        </p:tav>
                                      </p:tavLst>
                                    </p:anim>
                                    <p:anim calcmode="lin" valueType="num">
                                      <p:cBhvr>
                                        <p:cTn id="17" dur="1000" fill="hold"/>
                                        <p:tgtEl>
                                          <p:spTgt spid="55"/>
                                        </p:tgtEl>
                                        <p:attrNameLst>
                                          <p:attrName>ppt_y</p:attrName>
                                        </p:attrNameLst>
                                      </p:cBhvr>
                                      <p:tavLst>
                                        <p:tav tm="0">
                                          <p:val>
                                            <p:strVal val="#ppt_y+.1"/>
                                          </p:val>
                                        </p:tav>
                                        <p:tav tm="100000">
                                          <p:val>
                                            <p:strVal val="#ppt_y"/>
                                          </p:val>
                                        </p:tav>
                                      </p:tavLst>
                                    </p:anim>
                                  </p:childTnLst>
                                </p:cTn>
                              </p:par>
                              <p:par>
                                <p:cTn id="18" presetID="42" presetClass="entr" presetSubtype="0" fill="hold" grpId="0" nodeType="withEffect">
                                  <p:stCondLst>
                                    <p:cond delay="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1000"/>
                                        <p:tgtEl>
                                          <p:spTgt spid="56"/>
                                        </p:tgtEl>
                                      </p:cBhvr>
                                    </p:animEffect>
                                    <p:anim calcmode="lin" valueType="num">
                                      <p:cBhvr>
                                        <p:cTn id="21" dur="1000" fill="hold"/>
                                        <p:tgtEl>
                                          <p:spTgt spid="56"/>
                                        </p:tgtEl>
                                        <p:attrNameLst>
                                          <p:attrName>ppt_x</p:attrName>
                                        </p:attrNameLst>
                                      </p:cBhvr>
                                      <p:tavLst>
                                        <p:tav tm="0">
                                          <p:val>
                                            <p:strVal val="#ppt_x"/>
                                          </p:val>
                                        </p:tav>
                                        <p:tav tm="100000">
                                          <p:val>
                                            <p:strVal val="#ppt_x"/>
                                          </p:val>
                                        </p:tav>
                                      </p:tavLst>
                                    </p:anim>
                                    <p:anim calcmode="lin" valueType="num">
                                      <p:cBhvr>
                                        <p:cTn id="22" dur="1000" fill="hold"/>
                                        <p:tgtEl>
                                          <p:spTgt spid="56"/>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000"/>
                                        <p:tgtEl>
                                          <p:spTgt spid="57"/>
                                        </p:tgtEl>
                                      </p:cBhvr>
                                    </p:animEffect>
                                    <p:anim calcmode="lin" valueType="num">
                                      <p:cBhvr>
                                        <p:cTn id="26" dur="1000" fill="hold"/>
                                        <p:tgtEl>
                                          <p:spTgt spid="57"/>
                                        </p:tgtEl>
                                        <p:attrNameLst>
                                          <p:attrName>ppt_x</p:attrName>
                                        </p:attrNameLst>
                                      </p:cBhvr>
                                      <p:tavLst>
                                        <p:tav tm="0">
                                          <p:val>
                                            <p:strVal val="#ppt_x"/>
                                          </p:val>
                                        </p:tav>
                                        <p:tav tm="100000">
                                          <p:val>
                                            <p:strVal val="#ppt_x"/>
                                          </p:val>
                                        </p:tav>
                                      </p:tavLst>
                                    </p:anim>
                                    <p:anim calcmode="lin" valueType="num">
                                      <p:cBhvr>
                                        <p:cTn id="27" dur="1000" fill="hold"/>
                                        <p:tgtEl>
                                          <p:spTgt spid="57"/>
                                        </p:tgtEl>
                                        <p:attrNameLst>
                                          <p:attrName>ppt_y</p:attrName>
                                        </p:attrNameLst>
                                      </p:cBhvr>
                                      <p:tavLst>
                                        <p:tav tm="0">
                                          <p:val>
                                            <p:strVal val="#ppt_y+.1"/>
                                          </p:val>
                                        </p:tav>
                                        <p:tav tm="100000">
                                          <p:val>
                                            <p:strVal val="#ppt_y"/>
                                          </p:val>
                                        </p:tav>
                                      </p:tavLst>
                                    </p:anim>
                                  </p:childTnLst>
                                </p:cTn>
                              </p:par>
                              <p:par>
                                <p:cTn id="28" presetID="42" presetClass="entr" presetSubtype="0" fill="hold" grpId="0" nodeType="withEffect">
                                  <p:stCondLst>
                                    <p:cond delay="0"/>
                                  </p:stCondLst>
                                  <p:childTnLst>
                                    <p:set>
                                      <p:cBhvr>
                                        <p:cTn id="29" dur="1" fill="hold">
                                          <p:stCondLst>
                                            <p:cond delay="0"/>
                                          </p:stCondLst>
                                        </p:cTn>
                                        <p:tgtEl>
                                          <p:spTgt spid="58"/>
                                        </p:tgtEl>
                                        <p:attrNameLst>
                                          <p:attrName>style.visibility</p:attrName>
                                        </p:attrNameLst>
                                      </p:cBhvr>
                                      <p:to>
                                        <p:strVal val="visible"/>
                                      </p:to>
                                    </p:set>
                                    <p:animEffect transition="in" filter="fade">
                                      <p:cBhvr>
                                        <p:cTn id="30" dur="1000"/>
                                        <p:tgtEl>
                                          <p:spTgt spid="58"/>
                                        </p:tgtEl>
                                      </p:cBhvr>
                                    </p:animEffect>
                                    <p:anim calcmode="lin" valueType="num">
                                      <p:cBhvr>
                                        <p:cTn id="31" dur="1000" fill="hold"/>
                                        <p:tgtEl>
                                          <p:spTgt spid="58"/>
                                        </p:tgtEl>
                                        <p:attrNameLst>
                                          <p:attrName>ppt_x</p:attrName>
                                        </p:attrNameLst>
                                      </p:cBhvr>
                                      <p:tavLst>
                                        <p:tav tm="0">
                                          <p:val>
                                            <p:strVal val="#ppt_x"/>
                                          </p:val>
                                        </p:tav>
                                        <p:tav tm="100000">
                                          <p:val>
                                            <p:strVal val="#ppt_x"/>
                                          </p:val>
                                        </p:tav>
                                      </p:tavLst>
                                    </p:anim>
                                    <p:anim calcmode="lin" valueType="num">
                                      <p:cBhvr>
                                        <p:cTn id="32" dur="1000" fill="hold"/>
                                        <p:tgtEl>
                                          <p:spTgt spid="58"/>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fade">
                                      <p:cBhvr>
                                        <p:cTn id="35" dur="1000"/>
                                        <p:tgtEl>
                                          <p:spTgt spid="59"/>
                                        </p:tgtEl>
                                      </p:cBhvr>
                                    </p:animEffect>
                                    <p:anim calcmode="lin" valueType="num">
                                      <p:cBhvr>
                                        <p:cTn id="36" dur="1000" fill="hold"/>
                                        <p:tgtEl>
                                          <p:spTgt spid="59"/>
                                        </p:tgtEl>
                                        <p:attrNameLst>
                                          <p:attrName>ppt_x</p:attrName>
                                        </p:attrNameLst>
                                      </p:cBhvr>
                                      <p:tavLst>
                                        <p:tav tm="0">
                                          <p:val>
                                            <p:strVal val="#ppt_x"/>
                                          </p:val>
                                        </p:tav>
                                        <p:tav tm="100000">
                                          <p:val>
                                            <p:strVal val="#ppt_x"/>
                                          </p:val>
                                        </p:tav>
                                      </p:tavLst>
                                    </p:anim>
                                    <p:anim calcmode="lin" valueType="num">
                                      <p:cBhvr>
                                        <p:cTn id="37" dur="1000" fill="hold"/>
                                        <p:tgtEl>
                                          <p:spTgt spid="5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fade">
                                      <p:cBhvr>
                                        <p:cTn id="42" dur="1000"/>
                                        <p:tgtEl>
                                          <p:spTgt spid="60"/>
                                        </p:tgtEl>
                                      </p:cBhvr>
                                    </p:animEffect>
                                    <p:anim calcmode="lin" valueType="num">
                                      <p:cBhvr>
                                        <p:cTn id="43" dur="1000" fill="hold"/>
                                        <p:tgtEl>
                                          <p:spTgt spid="60"/>
                                        </p:tgtEl>
                                        <p:attrNameLst>
                                          <p:attrName>ppt_x</p:attrName>
                                        </p:attrNameLst>
                                      </p:cBhvr>
                                      <p:tavLst>
                                        <p:tav tm="0">
                                          <p:val>
                                            <p:strVal val="#ppt_x"/>
                                          </p:val>
                                        </p:tav>
                                        <p:tav tm="100000">
                                          <p:val>
                                            <p:strVal val="#ppt_x"/>
                                          </p:val>
                                        </p:tav>
                                      </p:tavLst>
                                    </p:anim>
                                    <p:anim calcmode="lin" valueType="num">
                                      <p:cBhvr>
                                        <p:cTn id="44"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fade">
                                      <p:cBhvr>
                                        <p:cTn id="49" dur="1000"/>
                                        <p:tgtEl>
                                          <p:spTgt spid="61"/>
                                        </p:tgtEl>
                                      </p:cBhvr>
                                    </p:animEffect>
                                    <p:anim calcmode="lin" valueType="num">
                                      <p:cBhvr>
                                        <p:cTn id="50" dur="1000" fill="hold"/>
                                        <p:tgtEl>
                                          <p:spTgt spid="61"/>
                                        </p:tgtEl>
                                        <p:attrNameLst>
                                          <p:attrName>ppt_x</p:attrName>
                                        </p:attrNameLst>
                                      </p:cBhvr>
                                      <p:tavLst>
                                        <p:tav tm="0">
                                          <p:val>
                                            <p:strVal val="#ppt_x"/>
                                          </p:val>
                                        </p:tav>
                                        <p:tav tm="100000">
                                          <p:val>
                                            <p:strVal val="#ppt_x"/>
                                          </p:val>
                                        </p:tav>
                                      </p:tavLst>
                                    </p:anim>
                                    <p:anim calcmode="lin" valueType="num">
                                      <p:cBhvr>
                                        <p:cTn id="51"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1000"/>
                                        <p:tgtEl>
                                          <p:spTgt spid="62"/>
                                        </p:tgtEl>
                                      </p:cBhvr>
                                    </p:animEffect>
                                    <p:anim calcmode="lin" valueType="num">
                                      <p:cBhvr>
                                        <p:cTn id="57" dur="1000" fill="hold"/>
                                        <p:tgtEl>
                                          <p:spTgt spid="62"/>
                                        </p:tgtEl>
                                        <p:attrNameLst>
                                          <p:attrName>ppt_x</p:attrName>
                                        </p:attrNameLst>
                                      </p:cBhvr>
                                      <p:tavLst>
                                        <p:tav tm="0">
                                          <p:val>
                                            <p:strVal val="#ppt_x"/>
                                          </p:val>
                                        </p:tav>
                                        <p:tav tm="100000">
                                          <p:val>
                                            <p:strVal val="#ppt_x"/>
                                          </p:val>
                                        </p:tav>
                                      </p:tavLst>
                                    </p:anim>
                                    <p:anim calcmode="lin" valueType="num">
                                      <p:cBhvr>
                                        <p:cTn id="58" dur="1000" fill="hold"/>
                                        <p:tgtEl>
                                          <p:spTgt spid="62"/>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63"/>
                                        </p:tgtEl>
                                        <p:attrNameLst>
                                          <p:attrName>style.visibility</p:attrName>
                                        </p:attrNameLst>
                                      </p:cBhvr>
                                      <p:to>
                                        <p:strVal val="visible"/>
                                      </p:to>
                                    </p:set>
                                    <p:animEffect transition="in" filter="fade">
                                      <p:cBhvr>
                                        <p:cTn id="63" dur="1000"/>
                                        <p:tgtEl>
                                          <p:spTgt spid="63"/>
                                        </p:tgtEl>
                                      </p:cBhvr>
                                    </p:animEffect>
                                    <p:anim calcmode="lin" valueType="num">
                                      <p:cBhvr>
                                        <p:cTn id="64" dur="1000" fill="hold"/>
                                        <p:tgtEl>
                                          <p:spTgt spid="63"/>
                                        </p:tgtEl>
                                        <p:attrNameLst>
                                          <p:attrName>ppt_x</p:attrName>
                                        </p:attrNameLst>
                                      </p:cBhvr>
                                      <p:tavLst>
                                        <p:tav tm="0">
                                          <p:val>
                                            <p:strVal val="#ppt_x"/>
                                          </p:val>
                                        </p:tav>
                                        <p:tav tm="100000">
                                          <p:val>
                                            <p:strVal val="#ppt_x"/>
                                          </p:val>
                                        </p:tav>
                                      </p:tavLst>
                                    </p:anim>
                                    <p:anim calcmode="lin" valueType="num">
                                      <p:cBhvr>
                                        <p:cTn id="65"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64"/>
                                        </p:tgtEl>
                                        <p:attrNameLst>
                                          <p:attrName>style.visibility</p:attrName>
                                        </p:attrNameLst>
                                      </p:cBhvr>
                                      <p:to>
                                        <p:strVal val="visible"/>
                                      </p:to>
                                    </p:set>
                                    <p:animEffect transition="in" filter="fade">
                                      <p:cBhvr>
                                        <p:cTn id="70" dur="1000"/>
                                        <p:tgtEl>
                                          <p:spTgt spid="64"/>
                                        </p:tgtEl>
                                      </p:cBhvr>
                                    </p:animEffect>
                                    <p:anim calcmode="lin" valueType="num">
                                      <p:cBhvr>
                                        <p:cTn id="71" dur="1000" fill="hold"/>
                                        <p:tgtEl>
                                          <p:spTgt spid="64"/>
                                        </p:tgtEl>
                                        <p:attrNameLst>
                                          <p:attrName>ppt_x</p:attrName>
                                        </p:attrNameLst>
                                      </p:cBhvr>
                                      <p:tavLst>
                                        <p:tav tm="0">
                                          <p:val>
                                            <p:strVal val="#ppt_x"/>
                                          </p:val>
                                        </p:tav>
                                        <p:tav tm="100000">
                                          <p:val>
                                            <p:strVal val="#ppt_x"/>
                                          </p:val>
                                        </p:tav>
                                      </p:tavLst>
                                    </p:anim>
                                    <p:anim calcmode="lin" valueType="num">
                                      <p:cBhvr>
                                        <p:cTn id="72" dur="1000" fill="hold"/>
                                        <p:tgtEl>
                                          <p:spTgt spid="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4" grpId="0"/>
      <p:bldP spid="55" grpId="0"/>
      <p:bldP spid="56" grpId="0"/>
      <p:bldP spid="57" grpId="0"/>
      <p:bldP spid="58" grpId="0"/>
      <p:bldP spid="59" grpId="0"/>
      <p:bldP spid="60" grpId="0"/>
      <p:bldP spid="61" grpId="0"/>
      <p:bldP spid="62" grpId="0"/>
      <p:bldP spid="63" grpId="0"/>
      <p:bldP spid="6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647700" y="1553290"/>
            <a:ext cx="13163550" cy="361950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064566" y="2877205"/>
            <a:ext cx="2749471" cy="769441"/>
          </a:xfrm>
          <a:prstGeom prst="rect">
            <a:avLst/>
          </a:prstGeom>
          <a:noFill/>
        </p:spPr>
        <p:txBody>
          <a:bodyPr wrap="none" rtlCol="0">
            <a:spAutoFit/>
          </a:bodyPr>
          <a:lstStyle/>
          <a:p>
            <a:r>
              <a:rPr lang="zh-CN" altLang="en-US" sz="4400" spc="600" dirty="0">
                <a:solidFill>
                  <a:schemeClr val="bg1"/>
                </a:solidFill>
                <a:latin typeface="微软雅黑" pitchFamily="34" charset="-122"/>
                <a:ea typeface="微软雅黑" pitchFamily="34" charset="-122"/>
              </a:rPr>
              <a:t>成果展示</a:t>
            </a:r>
          </a:p>
        </p:txBody>
      </p:sp>
      <p:sp>
        <p:nvSpPr>
          <p:cNvPr id="55" name="文本框 54"/>
          <p:cNvSpPr txBox="1"/>
          <p:nvPr/>
        </p:nvSpPr>
        <p:spPr>
          <a:xfrm>
            <a:off x="4397267" y="3567497"/>
            <a:ext cx="4084067" cy="523220"/>
          </a:xfrm>
          <a:prstGeom prst="rect">
            <a:avLst/>
          </a:prstGeom>
          <a:noFill/>
          <a:ln>
            <a:noFill/>
          </a:ln>
        </p:spPr>
        <p:txBody>
          <a:bodyPr wrap="none" rtlCol="0">
            <a:spAutoFit/>
          </a:bodyPr>
          <a:lstStyle/>
          <a:p>
            <a:pPr algn="dist"/>
            <a:r>
              <a:rPr lang="en-US" altLang="zh-CN" sz="2800" spc="300" dirty="0">
                <a:solidFill>
                  <a:schemeClr val="bg1"/>
                </a:solidFill>
                <a:latin typeface="微软雅黑" pitchFamily="34" charset="-122"/>
                <a:ea typeface="微软雅黑" pitchFamily="34" charset="-122"/>
              </a:rPr>
              <a:t>Achievement Show</a:t>
            </a:r>
            <a:endParaRPr lang="zh-CN" altLang="en-US" sz="2800" spc="300" dirty="0">
              <a:solidFill>
                <a:schemeClr val="bg1"/>
              </a:solidFill>
              <a:latin typeface="微软雅黑" pitchFamily="34" charset="-122"/>
              <a:ea typeface="微软雅黑" pitchFamily="34" charset="-122"/>
            </a:endParaRPr>
          </a:p>
        </p:txBody>
      </p:sp>
      <p:grpSp>
        <p:nvGrpSpPr>
          <p:cNvPr id="8" name="组合 7"/>
          <p:cNvGrpSpPr/>
          <p:nvPr/>
        </p:nvGrpSpPr>
        <p:grpSpPr>
          <a:xfrm>
            <a:off x="2177202" y="2565216"/>
            <a:ext cx="1727563" cy="1727563"/>
            <a:chOff x="3582881" y="2904266"/>
            <a:chExt cx="659880" cy="659880"/>
          </a:xfrm>
        </p:grpSpPr>
        <p:sp>
          <p:nvSpPr>
            <p:cNvPr id="56" name="椭圆 55"/>
            <p:cNvSpPr/>
            <p:nvPr/>
          </p:nvSpPr>
          <p:spPr>
            <a:xfrm>
              <a:off x="3582881" y="2904266"/>
              <a:ext cx="659880" cy="659880"/>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文本框 56"/>
            <p:cNvSpPr txBox="1"/>
            <p:nvPr/>
          </p:nvSpPr>
          <p:spPr>
            <a:xfrm>
              <a:off x="3628652" y="2981448"/>
              <a:ext cx="529763" cy="505516"/>
            </a:xfrm>
            <a:prstGeom prst="rect">
              <a:avLst/>
            </a:prstGeom>
            <a:noFill/>
          </p:spPr>
          <p:txBody>
            <a:bodyPr wrap="none" rtlCol="0">
              <a:spAutoFit/>
            </a:bodyPr>
            <a:lstStyle/>
            <a:p>
              <a:r>
                <a:rPr lang="en-US" altLang="zh-CN" sz="8000" dirty="0">
                  <a:solidFill>
                    <a:schemeClr val="bg1"/>
                  </a:solidFill>
                  <a:latin typeface="方正兰亭中黑_GBK" pitchFamily="2" charset="-122"/>
                  <a:ea typeface="方正兰亭中黑_GBK" pitchFamily="2" charset="-122"/>
                </a:rPr>
                <a:t>04</a:t>
              </a:r>
              <a:endParaRPr lang="zh-CN" altLang="en-US" sz="8000" dirty="0">
                <a:solidFill>
                  <a:schemeClr val="bg1"/>
                </a:solidFill>
                <a:latin typeface="方正兰亭中黑_GBK" pitchFamily="2" charset="-122"/>
                <a:ea typeface="方正兰亭中黑_GBK" pitchFamily="2" charset="-122"/>
              </a:endParaRPr>
            </a:p>
          </p:txBody>
        </p:sp>
      </p:grpSp>
    </p:spTree>
    <p:extLst>
      <p:ext uri="{BB962C8B-B14F-4D97-AF65-F5344CB8AC3E}">
        <p14:creationId xmlns:p14="http://schemas.microsoft.com/office/powerpoint/2010/main" val="1226240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p:cNvSpPr/>
          <p:nvPr/>
        </p:nvSpPr>
        <p:spPr>
          <a:xfrm>
            <a:off x="1383944" y="1584309"/>
            <a:ext cx="2095500" cy="552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03466"/>
                </a:solidFill>
              </a:rPr>
              <a:t>Demo</a:t>
            </a:r>
            <a:endParaRPr lang="zh-CN" altLang="en-US" sz="2400" dirty="0">
              <a:solidFill>
                <a:srgbClr val="003466"/>
              </a:solidFill>
            </a:endParaRPr>
          </a:p>
        </p:txBody>
      </p:sp>
      <p:sp>
        <p:nvSpPr>
          <p:cNvPr id="22" name="等腰三角形 21"/>
          <p:cNvSpPr/>
          <p:nvPr/>
        </p:nvSpPr>
        <p:spPr>
          <a:xfrm rot="5400000">
            <a:off x="584505" y="1384198"/>
            <a:ext cx="214934" cy="185288"/>
          </a:xfrm>
          <a:prstGeom prst="triangle">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8646624" y="3543301"/>
            <a:ext cx="2654750" cy="341184"/>
          </a:xfrm>
          <a:prstGeom prst="rect">
            <a:avLst/>
          </a:prstGeom>
          <a:noFill/>
        </p:spPr>
        <p:txBody>
          <a:bodyPr wrap="square" rtlCol="0">
            <a:spAutoFit/>
          </a:bodyPr>
          <a:lstStyle/>
          <a:p>
            <a:pPr algn="ctr">
              <a:lnSpc>
                <a:spcPct val="150000"/>
              </a:lnSpc>
            </a:pPr>
            <a:endParaRPr lang="zh-CN" altLang="en-US" sz="1200" dirty="0">
              <a:solidFill>
                <a:schemeClr val="bg1"/>
              </a:solidFill>
            </a:endParaRPr>
          </a:p>
        </p:txBody>
      </p:sp>
      <p:sp>
        <p:nvSpPr>
          <p:cNvPr id="27" name="文本框 26"/>
          <p:cNvSpPr txBox="1"/>
          <p:nvPr/>
        </p:nvSpPr>
        <p:spPr>
          <a:xfrm>
            <a:off x="663730" y="376656"/>
            <a:ext cx="2954655"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成果展示</a:t>
            </a:r>
          </a:p>
        </p:txBody>
      </p:sp>
      <p:sp>
        <p:nvSpPr>
          <p:cNvPr id="29" name="矩形 2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30" name="矩形 2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31" name="矩形 3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pic>
        <p:nvPicPr>
          <p:cNvPr id="2" name="1080p 2">
            <a:hlinkClick r:id="" action="ppaction://media"/>
            <a:extLst>
              <a:ext uri="{FF2B5EF4-FFF2-40B4-BE49-F238E27FC236}">
                <a16:creationId xmlns:a16="http://schemas.microsoft.com/office/drawing/2014/main" id="{8DFE59AD-73A8-4C08-A812-32373CD4E9B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44370" y="1311759"/>
            <a:ext cx="10086474" cy="549207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9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9737" y="-32481"/>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0" y="5238750"/>
            <a:ext cx="12192000" cy="1619250"/>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p:cNvCxnSpPr/>
          <p:nvPr/>
        </p:nvCxnSpPr>
        <p:spPr>
          <a:xfrm>
            <a:off x="3263458" y="3396519"/>
            <a:ext cx="5548372" cy="0"/>
          </a:xfrm>
          <a:prstGeom prst="line">
            <a:avLst/>
          </a:prstGeom>
          <a:ln w="19050">
            <a:solidFill>
              <a:srgbClr val="003466"/>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263458" y="4120419"/>
            <a:ext cx="5548372" cy="0"/>
          </a:xfrm>
          <a:prstGeom prst="line">
            <a:avLst/>
          </a:prstGeom>
          <a:ln w="19050">
            <a:solidFill>
              <a:srgbClr val="003466"/>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3240279" y="3503378"/>
            <a:ext cx="5765176" cy="523220"/>
          </a:xfrm>
          <a:prstGeom prst="rect">
            <a:avLst/>
          </a:prstGeom>
          <a:noFill/>
        </p:spPr>
        <p:txBody>
          <a:bodyPr wrap="square" rtlCol="0">
            <a:spAutoFit/>
          </a:bodyPr>
          <a:lstStyle/>
          <a:p>
            <a:pPr algn="ctr"/>
            <a:r>
              <a:rPr lang="zh-CN" altLang="en-US" sz="2800" dirty="0">
                <a:solidFill>
                  <a:srgbClr val="003466"/>
                </a:solidFill>
                <a:latin typeface="黑体" panose="02010609060101010101" pitchFamily="49" charset="-122"/>
                <a:ea typeface="黑体" panose="02010609060101010101" pitchFamily="49" charset="-122"/>
              </a:rPr>
              <a:t>南京理工大学</a:t>
            </a:r>
          </a:p>
        </p:txBody>
      </p:sp>
      <p:sp>
        <p:nvSpPr>
          <p:cNvPr id="19" name="矩形: 圆角 18"/>
          <p:cNvSpPr/>
          <p:nvPr/>
        </p:nvSpPr>
        <p:spPr>
          <a:xfrm>
            <a:off x="4367536" y="4421871"/>
            <a:ext cx="3417454" cy="373602"/>
          </a:xfrm>
          <a:prstGeom prst="roundRect">
            <a:avLst/>
          </a:prstGeom>
          <a:noFill/>
          <a:ln w="19050">
            <a:solidFill>
              <a:srgbClr val="0034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E75F4CA4-D07B-4B4D-8DE8-EAB8C146F719}"/>
              </a:ext>
            </a:extLst>
          </p:cNvPr>
          <p:cNvSpPr txBox="1"/>
          <p:nvPr/>
        </p:nvSpPr>
        <p:spPr>
          <a:xfrm>
            <a:off x="1927384" y="1330658"/>
            <a:ext cx="8390965" cy="1569660"/>
          </a:xfrm>
          <a:prstGeom prst="rect">
            <a:avLst/>
          </a:prstGeom>
          <a:noFill/>
        </p:spPr>
        <p:txBody>
          <a:bodyPr wrap="square" rtlCol="0">
            <a:spAutoFit/>
          </a:bodyPr>
          <a:lstStyle/>
          <a:p>
            <a:pPr algn="ctr"/>
            <a:r>
              <a:rPr lang="zh-CN" altLang="en-US" sz="9600" dirty="0">
                <a:solidFill>
                  <a:srgbClr val="003466"/>
                </a:solidFill>
                <a:latin typeface="黑体" panose="02010609060101010101" pitchFamily="49" charset="-122"/>
                <a:ea typeface="黑体" panose="02010609060101010101" pitchFamily="49" charset="-122"/>
              </a:rPr>
              <a:t>谢谢</a:t>
            </a:r>
          </a:p>
        </p:txBody>
      </p:sp>
      <p:sp>
        <p:nvSpPr>
          <p:cNvPr id="4" name="文本框 3">
            <a:extLst>
              <a:ext uri="{FF2B5EF4-FFF2-40B4-BE49-F238E27FC236}">
                <a16:creationId xmlns:a16="http://schemas.microsoft.com/office/drawing/2014/main" id="{42226494-F2F0-421F-8293-ABAE385186B0}"/>
              </a:ext>
            </a:extLst>
          </p:cNvPr>
          <p:cNvSpPr txBox="1"/>
          <p:nvPr/>
        </p:nvSpPr>
        <p:spPr>
          <a:xfrm>
            <a:off x="5638800" y="2715491"/>
            <a:ext cx="914400" cy="914400"/>
          </a:xfrm>
          <a:prstGeom prst="rect">
            <a:avLst/>
          </a:prstGeom>
          <a:noFill/>
        </p:spPr>
        <p:txBody>
          <a:bodyPr wrap="square" rtlCol="0">
            <a:spAutoFit/>
          </a:bodyPr>
          <a:lstStyle/>
          <a:p>
            <a:endParaRPr lang="zh-CN" altLang="en-US" dirty="0"/>
          </a:p>
        </p:txBody>
      </p:sp>
      <p:sp>
        <p:nvSpPr>
          <p:cNvPr id="15" name="文本框 14">
            <a:extLst>
              <a:ext uri="{FF2B5EF4-FFF2-40B4-BE49-F238E27FC236}">
                <a16:creationId xmlns:a16="http://schemas.microsoft.com/office/drawing/2014/main" id="{7BCF18CA-98CD-4253-BE82-C9869A134EA1}"/>
              </a:ext>
            </a:extLst>
          </p:cNvPr>
          <p:cNvSpPr txBox="1"/>
          <p:nvPr/>
        </p:nvSpPr>
        <p:spPr>
          <a:xfrm>
            <a:off x="4322019" y="4439395"/>
            <a:ext cx="3508487" cy="338554"/>
          </a:xfrm>
          <a:prstGeom prst="rect">
            <a:avLst/>
          </a:prstGeom>
          <a:noFill/>
        </p:spPr>
        <p:txBody>
          <a:bodyPr wrap="square" rtlCol="0">
            <a:spAutoFit/>
          </a:bodyPr>
          <a:lstStyle/>
          <a:p>
            <a:pPr algn="ctr"/>
            <a:r>
              <a:rPr lang="zh-CN" altLang="en-US" sz="1600" dirty="0">
                <a:solidFill>
                  <a:srgbClr val="003466"/>
                </a:solidFill>
                <a:latin typeface="黑体" panose="02010609060101010101" pitchFamily="49" charset="-122"/>
                <a:ea typeface="黑体" panose="02010609060101010101" pitchFamily="49" charset="-122"/>
              </a:rPr>
              <a:t>团队成员：罗思琪、王洪格、孙明明</a:t>
            </a:r>
          </a:p>
        </p:txBody>
      </p:sp>
    </p:spTree>
    <p:extLst>
      <p:ext uri="{BB962C8B-B14F-4D97-AF65-F5344CB8AC3E}">
        <p14:creationId xmlns:p14="http://schemas.microsoft.com/office/powerpoint/2010/main" val="3786687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71" name="组合 70"/>
          <p:cNvGrpSpPr/>
          <p:nvPr/>
        </p:nvGrpSpPr>
        <p:grpSpPr>
          <a:xfrm>
            <a:off x="1566267" y="876186"/>
            <a:ext cx="8088352" cy="5012649"/>
            <a:chOff x="1566267" y="876186"/>
            <a:chExt cx="8088352" cy="5012649"/>
          </a:xfrm>
        </p:grpSpPr>
        <p:sp>
          <p:nvSpPr>
            <p:cNvPr id="31" name="椭圆 30"/>
            <p:cNvSpPr/>
            <p:nvPr/>
          </p:nvSpPr>
          <p:spPr>
            <a:xfrm>
              <a:off x="1566267" y="2340636"/>
              <a:ext cx="2176728" cy="2176728"/>
            </a:xfrm>
            <a:prstGeom prst="ellipse">
              <a:avLst/>
            </a:prstGeom>
            <a:solidFill>
              <a:srgbClr val="003466"/>
            </a:solidFill>
            <a:ln w="168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780305" y="2812900"/>
              <a:ext cx="1748653" cy="923330"/>
            </a:xfrm>
            <a:prstGeom prst="rect">
              <a:avLst/>
            </a:prstGeom>
            <a:noFill/>
          </p:spPr>
          <p:txBody>
            <a:bodyPr wrap="square" rtlCol="0">
              <a:spAutoFit/>
            </a:bodyPr>
            <a:lstStyle/>
            <a:p>
              <a:r>
                <a:rPr lang="zh-CN" altLang="en-US" sz="5400" spc="600" dirty="0">
                  <a:solidFill>
                    <a:schemeClr val="bg1"/>
                  </a:solidFill>
                  <a:latin typeface="方正黑体_GBK" pitchFamily="1" charset="-122"/>
                  <a:ea typeface="方正黑体_GBK" pitchFamily="1" charset="-122"/>
                </a:rPr>
                <a:t>目录</a:t>
              </a:r>
            </a:p>
          </p:txBody>
        </p:sp>
        <p:sp>
          <p:nvSpPr>
            <p:cNvPr id="9" name="文本框 8"/>
            <p:cNvSpPr txBox="1"/>
            <p:nvPr/>
          </p:nvSpPr>
          <p:spPr>
            <a:xfrm>
              <a:off x="1780305" y="3451874"/>
              <a:ext cx="2084817" cy="461665"/>
            </a:xfrm>
            <a:prstGeom prst="rect">
              <a:avLst/>
            </a:prstGeom>
            <a:noFill/>
          </p:spPr>
          <p:txBody>
            <a:bodyPr wrap="square" rtlCol="0">
              <a:spAutoFit/>
            </a:bodyPr>
            <a:lstStyle/>
            <a:p>
              <a:r>
                <a:rPr lang="en-US" altLang="zh-CN" sz="2400" b="1" spc="300" dirty="0">
                  <a:solidFill>
                    <a:schemeClr val="bg1"/>
                  </a:solidFill>
                </a:rPr>
                <a:t>contents</a:t>
              </a:r>
              <a:endParaRPr lang="zh-CN" altLang="en-US" sz="2400" b="1" spc="300" dirty="0">
                <a:solidFill>
                  <a:schemeClr val="bg1"/>
                </a:solidFill>
              </a:endParaRPr>
            </a:p>
          </p:txBody>
        </p:sp>
        <p:cxnSp>
          <p:nvCxnSpPr>
            <p:cNvPr id="24" name="直接连接符 23"/>
            <p:cNvCxnSpPr/>
            <p:nvPr/>
          </p:nvCxnSpPr>
          <p:spPr>
            <a:xfrm>
              <a:off x="2329259" y="3912335"/>
              <a:ext cx="5334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095996" y="876186"/>
              <a:ext cx="3558623" cy="707886"/>
            </a:xfrm>
            <a:prstGeom prst="rect">
              <a:avLst/>
            </a:prstGeom>
            <a:noFill/>
          </p:spPr>
          <p:txBody>
            <a:bodyPr wrap="square" rtlCol="0">
              <a:spAutoFit/>
            </a:bodyPr>
            <a:lstStyle/>
            <a:p>
              <a:r>
                <a:rPr lang="zh-CN" altLang="en-US" sz="4000" spc="600" dirty="0">
                  <a:solidFill>
                    <a:schemeClr val="tx1">
                      <a:lumMod val="75000"/>
                      <a:lumOff val="25000"/>
                    </a:schemeClr>
                  </a:solidFill>
                  <a:latin typeface="微软雅黑" pitchFamily="34" charset="-122"/>
                  <a:ea typeface="微软雅黑" pitchFamily="34" charset="-122"/>
                </a:rPr>
                <a:t>项目简介</a:t>
              </a:r>
            </a:p>
          </p:txBody>
        </p:sp>
        <p:sp>
          <p:nvSpPr>
            <p:cNvPr id="33" name="椭圆 32"/>
            <p:cNvSpPr/>
            <p:nvPr/>
          </p:nvSpPr>
          <p:spPr>
            <a:xfrm>
              <a:off x="5321923" y="921114"/>
              <a:ext cx="618031" cy="618031"/>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37" name="文本框 36"/>
            <p:cNvSpPr txBox="1"/>
            <p:nvPr/>
          </p:nvSpPr>
          <p:spPr>
            <a:xfrm>
              <a:off x="5333180" y="1016540"/>
              <a:ext cx="467162" cy="374562"/>
            </a:xfrm>
            <a:prstGeom prst="rect">
              <a:avLst/>
            </a:prstGeom>
            <a:noFill/>
          </p:spPr>
          <p:txBody>
            <a:bodyPr wrap="none" rtlCol="0">
              <a:spAutoFit/>
            </a:bodyPr>
            <a:lstStyle/>
            <a:p>
              <a:r>
                <a:rPr lang="en-US" altLang="zh-CN" sz="2400" dirty="0">
                  <a:solidFill>
                    <a:schemeClr val="bg1"/>
                  </a:solidFill>
                  <a:latin typeface="方正兰亭中黑_GBK" pitchFamily="2" charset="-122"/>
                  <a:ea typeface="方正兰亭中黑_GBK" pitchFamily="2" charset="-122"/>
                </a:rPr>
                <a:t>01</a:t>
              </a:r>
              <a:endParaRPr lang="zh-CN" altLang="en-US" sz="2400" dirty="0">
                <a:solidFill>
                  <a:schemeClr val="bg1"/>
                </a:solidFill>
                <a:latin typeface="方正兰亭中黑_GBK" pitchFamily="2" charset="-122"/>
                <a:ea typeface="方正兰亭中黑_GBK" pitchFamily="2" charset="-122"/>
              </a:endParaRPr>
            </a:p>
          </p:txBody>
        </p:sp>
        <p:sp>
          <p:nvSpPr>
            <p:cNvPr id="34" name="椭圆 33"/>
            <p:cNvSpPr/>
            <p:nvPr/>
          </p:nvSpPr>
          <p:spPr>
            <a:xfrm>
              <a:off x="5321923" y="2002169"/>
              <a:ext cx="618031" cy="618031"/>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8" name="文本框 37"/>
            <p:cNvSpPr txBox="1"/>
            <p:nvPr/>
          </p:nvSpPr>
          <p:spPr>
            <a:xfrm>
              <a:off x="5327978" y="2103962"/>
              <a:ext cx="477567" cy="374562"/>
            </a:xfrm>
            <a:prstGeom prst="rect">
              <a:avLst/>
            </a:prstGeom>
            <a:noFill/>
          </p:spPr>
          <p:txBody>
            <a:bodyPr wrap="none" rtlCol="0">
              <a:spAutoFit/>
            </a:bodyPr>
            <a:lstStyle/>
            <a:p>
              <a:r>
                <a:rPr lang="en-US" altLang="zh-CN" sz="2400" dirty="0">
                  <a:solidFill>
                    <a:schemeClr val="bg1"/>
                  </a:solidFill>
                  <a:latin typeface="方正兰亭中黑_GBK" pitchFamily="2" charset="-122"/>
                  <a:ea typeface="方正兰亭中黑_GBK" pitchFamily="2" charset="-122"/>
                </a:rPr>
                <a:t>02</a:t>
              </a:r>
              <a:endParaRPr lang="zh-CN" altLang="en-US" sz="2400" dirty="0">
                <a:solidFill>
                  <a:schemeClr val="bg1"/>
                </a:solidFill>
                <a:latin typeface="方正兰亭中黑_GBK" pitchFamily="2" charset="-122"/>
                <a:ea typeface="方正兰亭中黑_GBK" pitchFamily="2" charset="-122"/>
              </a:endParaRPr>
            </a:p>
          </p:txBody>
        </p:sp>
        <p:sp>
          <p:nvSpPr>
            <p:cNvPr id="39" name="文本框 38"/>
            <p:cNvSpPr txBox="1"/>
            <p:nvPr/>
          </p:nvSpPr>
          <p:spPr>
            <a:xfrm>
              <a:off x="5327978" y="3191385"/>
              <a:ext cx="184731" cy="461665"/>
            </a:xfrm>
            <a:prstGeom prst="rect">
              <a:avLst/>
            </a:prstGeom>
            <a:noFill/>
          </p:spPr>
          <p:txBody>
            <a:bodyPr wrap="none" rtlCol="0">
              <a:spAutoFit/>
            </a:bodyPr>
            <a:lstStyle/>
            <a:p>
              <a:endParaRPr lang="zh-CN" altLang="en-US" sz="2400" dirty="0">
                <a:solidFill>
                  <a:schemeClr val="bg1"/>
                </a:solidFill>
                <a:latin typeface="方正兰亭中黑_GBK" pitchFamily="2" charset="-122"/>
                <a:ea typeface="方正兰亭中黑_GBK" pitchFamily="2" charset="-122"/>
              </a:endParaRPr>
            </a:p>
          </p:txBody>
        </p:sp>
        <p:sp>
          <p:nvSpPr>
            <p:cNvPr id="36" name="椭圆 35"/>
            <p:cNvSpPr/>
            <p:nvPr/>
          </p:nvSpPr>
          <p:spPr>
            <a:xfrm>
              <a:off x="5321923" y="4180045"/>
              <a:ext cx="618031" cy="618032"/>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0" name="文本框 39"/>
            <p:cNvSpPr txBox="1"/>
            <p:nvPr/>
          </p:nvSpPr>
          <p:spPr>
            <a:xfrm>
              <a:off x="5326027" y="4278808"/>
              <a:ext cx="546945" cy="461665"/>
            </a:xfrm>
            <a:prstGeom prst="rect">
              <a:avLst/>
            </a:prstGeom>
            <a:noFill/>
          </p:spPr>
          <p:txBody>
            <a:bodyPr wrap="none" rtlCol="0">
              <a:spAutoFit/>
            </a:bodyPr>
            <a:lstStyle/>
            <a:p>
              <a:r>
                <a:rPr lang="en-US" altLang="zh-CN" sz="2400" dirty="0">
                  <a:solidFill>
                    <a:schemeClr val="bg1"/>
                  </a:solidFill>
                  <a:latin typeface="方正兰亭中黑_GBK" pitchFamily="2" charset="-122"/>
                  <a:ea typeface="方正兰亭中黑_GBK" pitchFamily="2" charset="-122"/>
                </a:rPr>
                <a:t>03</a:t>
              </a:r>
              <a:endParaRPr lang="zh-CN" altLang="en-US" sz="2400" dirty="0">
                <a:solidFill>
                  <a:schemeClr val="bg1"/>
                </a:solidFill>
                <a:latin typeface="方正兰亭中黑_GBK" pitchFamily="2" charset="-122"/>
                <a:ea typeface="方正兰亭中黑_GBK" pitchFamily="2" charset="-122"/>
              </a:endParaRPr>
            </a:p>
          </p:txBody>
        </p:sp>
        <p:sp>
          <p:nvSpPr>
            <p:cNvPr id="57" name="椭圆 56"/>
            <p:cNvSpPr/>
            <p:nvPr/>
          </p:nvSpPr>
          <p:spPr>
            <a:xfrm>
              <a:off x="5321923" y="5270803"/>
              <a:ext cx="618031" cy="618032"/>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8" name="文本框 57"/>
            <p:cNvSpPr txBox="1"/>
            <p:nvPr/>
          </p:nvSpPr>
          <p:spPr>
            <a:xfrm>
              <a:off x="5326677" y="5366229"/>
              <a:ext cx="546945" cy="461665"/>
            </a:xfrm>
            <a:prstGeom prst="rect">
              <a:avLst/>
            </a:prstGeom>
            <a:noFill/>
          </p:spPr>
          <p:txBody>
            <a:bodyPr wrap="none" rtlCol="0">
              <a:spAutoFit/>
            </a:bodyPr>
            <a:lstStyle/>
            <a:p>
              <a:r>
                <a:rPr lang="en-US" altLang="zh-CN" sz="2400" dirty="0">
                  <a:solidFill>
                    <a:schemeClr val="bg1"/>
                  </a:solidFill>
                  <a:latin typeface="方正兰亭中黑_GBK" pitchFamily="2" charset="-122"/>
                  <a:ea typeface="方正兰亭中黑_GBK" pitchFamily="2" charset="-122"/>
                </a:rPr>
                <a:t>04</a:t>
              </a:r>
              <a:endParaRPr lang="zh-CN" altLang="en-US" sz="2400" dirty="0">
                <a:solidFill>
                  <a:schemeClr val="bg1"/>
                </a:solidFill>
                <a:latin typeface="方正兰亭中黑_GBK" pitchFamily="2" charset="-122"/>
                <a:ea typeface="方正兰亭中黑_GBK" pitchFamily="2" charset="-122"/>
              </a:endParaRPr>
            </a:p>
          </p:txBody>
        </p:sp>
      </p:grpSp>
      <p:sp>
        <p:nvSpPr>
          <p:cNvPr id="30" name="文本框 29">
            <a:extLst>
              <a:ext uri="{FF2B5EF4-FFF2-40B4-BE49-F238E27FC236}">
                <a16:creationId xmlns:a16="http://schemas.microsoft.com/office/drawing/2014/main" id="{9ADB82CE-C97B-4B16-89CE-B462AB282807}"/>
              </a:ext>
            </a:extLst>
          </p:cNvPr>
          <p:cNvSpPr txBox="1"/>
          <p:nvPr/>
        </p:nvSpPr>
        <p:spPr>
          <a:xfrm>
            <a:off x="6095997" y="4163421"/>
            <a:ext cx="3558623" cy="1323439"/>
          </a:xfrm>
          <a:prstGeom prst="rect">
            <a:avLst/>
          </a:prstGeom>
          <a:noFill/>
        </p:spPr>
        <p:txBody>
          <a:bodyPr wrap="square" rtlCol="0">
            <a:spAutoFit/>
          </a:bodyPr>
          <a:lstStyle/>
          <a:p>
            <a:r>
              <a:rPr lang="zh-CN" altLang="en-US" sz="4000" spc="600" dirty="0">
                <a:solidFill>
                  <a:schemeClr val="tx1">
                    <a:lumMod val="75000"/>
                    <a:lumOff val="25000"/>
                  </a:schemeClr>
                </a:solidFill>
                <a:latin typeface="微软雅黑" pitchFamily="34" charset="-122"/>
                <a:ea typeface="微软雅黑" pitchFamily="34" charset="-122"/>
              </a:rPr>
              <a:t>技术要点</a:t>
            </a:r>
          </a:p>
          <a:p>
            <a:endParaRPr lang="zh-CN" altLang="en-US" sz="4000" spc="600" dirty="0">
              <a:solidFill>
                <a:schemeClr val="tx1">
                  <a:lumMod val="75000"/>
                  <a:lumOff val="25000"/>
                </a:schemeClr>
              </a:solidFill>
              <a:latin typeface="微软雅黑" pitchFamily="34" charset="-122"/>
              <a:ea typeface="微软雅黑" pitchFamily="34" charset="-122"/>
            </a:endParaRPr>
          </a:p>
        </p:txBody>
      </p:sp>
      <p:sp>
        <p:nvSpPr>
          <p:cNvPr id="32" name="文本框 31">
            <a:extLst>
              <a:ext uri="{FF2B5EF4-FFF2-40B4-BE49-F238E27FC236}">
                <a16:creationId xmlns:a16="http://schemas.microsoft.com/office/drawing/2014/main" id="{45462735-43A3-4CD1-88F7-22959FDCFAD0}"/>
              </a:ext>
            </a:extLst>
          </p:cNvPr>
          <p:cNvSpPr txBox="1"/>
          <p:nvPr/>
        </p:nvSpPr>
        <p:spPr>
          <a:xfrm>
            <a:off x="6096000" y="5225876"/>
            <a:ext cx="3558623" cy="707886"/>
          </a:xfrm>
          <a:prstGeom prst="rect">
            <a:avLst/>
          </a:prstGeom>
          <a:noFill/>
        </p:spPr>
        <p:txBody>
          <a:bodyPr wrap="square" rtlCol="0">
            <a:spAutoFit/>
          </a:bodyPr>
          <a:lstStyle/>
          <a:p>
            <a:r>
              <a:rPr lang="zh-CN" altLang="en-US" sz="4000" spc="600" dirty="0">
                <a:solidFill>
                  <a:schemeClr val="tx1">
                    <a:lumMod val="75000"/>
                    <a:lumOff val="25000"/>
                  </a:schemeClr>
                </a:solidFill>
                <a:latin typeface="微软雅黑" pitchFamily="34" charset="-122"/>
                <a:ea typeface="微软雅黑" pitchFamily="34" charset="-122"/>
              </a:rPr>
              <a:t>应用前景</a:t>
            </a:r>
          </a:p>
        </p:txBody>
      </p:sp>
      <p:sp>
        <p:nvSpPr>
          <p:cNvPr id="23" name="文本框 22">
            <a:extLst>
              <a:ext uri="{FF2B5EF4-FFF2-40B4-BE49-F238E27FC236}">
                <a16:creationId xmlns:a16="http://schemas.microsoft.com/office/drawing/2014/main" id="{20ACD396-583A-4DF1-8200-4CC0AE5DD288}"/>
              </a:ext>
            </a:extLst>
          </p:cNvPr>
          <p:cNvSpPr txBox="1"/>
          <p:nvPr/>
        </p:nvSpPr>
        <p:spPr>
          <a:xfrm>
            <a:off x="6096000" y="1932853"/>
            <a:ext cx="3558623" cy="707886"/>
          </a:xfrm>
          <a:prstGeom prst="rect">
            <a:avLst/>
          </a:prstGeom>
          <a:noFill/>
        </p:spPr>
        <p:txBody>
          <a:bodyPr wrap="square" rtlCol="0">
            <a:spAutoFit/>
          </a:bodyPr>
          <a:lstStyle/>
          <a:p>
            <a:r>
              <a:rPr lang="zh-CN" altLang="en-US" sz="4000" spc="600">
                <a:solidFill>
                  <a:schemeClr val="tx1">
                    <a:lumMod val="75000"/>
                    <a:lumOff val="25000"/>
                  </a:schemeClr>
                </a:solidFill>
                <a:latin typeface="微软雅黑" pitchFamily="34" charset="-122"/>
                <a:ea typeface="微软雅黑" pitchFamily="34" charset="-122"/>
              </a:rPr>
              <a:t>成果展示</a:t>
            </a:r>
            <a:endParaRPr lang="zh-CN" altLang="en-US" sz="4000" spc="600" dirty="0">
              <a:solidFill>
                <a:schemeClr val="tx1">
                  <a:lumMod val="75000"/>
                  <a:lumOff val="25000"/>
                </a:schemeClr>
              </a:solidFill>
              <a:latin typeface="微软雅黑" pitchFamily="34" charset="-122"/>
              <a:ea typeface="微软雅黑" pitchFamily="34" charset="-122"/>
            </a:endParaRPr>
          </a:p>
        </p:txBody>
      </p:sp>
      <p:sp>
        <p:nvSpPr>
          <p:cNvPr id="25" name="矩形 24">
            <a:extLst>
              <a:ext uri="{FF2B5EF4-FFF2-40B4-BE49-F238E27FC236}">
                <a16:creationId xmlns:a16="http://schemas.microsoft.com/office/drawing/2014/main" id="{FAC6E2CA-E8B9-4F7A-8779-912455FFF377}"/>
              </a:ext>
            </a:extLst>
          </p:cNvPr>
          <p:cNvSpPr/>
          <p:nvPr/>
        </p:nvSpPr>
        <p:spPr>
          <a:xfrm>
            <a:off x="3780463" y="2965267"/>
            <a:ext cx="8575440" cy="947068"/>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0A4F80F-F458-48AD-88AA-EE165136CED0}"/>
              </a:ext>
            </a:extLst>
          </p:cNvPr>
          <p:cNvSpPr/>
          <p:nvPr/>
        </p:nvSpPr>
        <p:spPr>
          <a:xfrm>
            <a:off x="-182386" y="2989005"/>
            <a:ext cx="1748653" cy="92333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矩形 5"/>
          <p:cNvSpPr/>
          <p:nvPr/>
        </p:nvSpPr>
        <p:spPr>
          <a:xfrm>
            <a:off x="0" y="0"/>
            <a:ext cx="12192000" cy="1962150"/>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圆角 15"/>
          <p:cNvSpPr/>
          <p:nvPr/>
        </p:nvSpPr>
        <p:spPr>
          <a:xfrm>
            <a:off x="434957" y="846908"/>
            <a:ext cx="1899165" cy="769440"/>
          </a:xfrm>
          <a:prstGeom prst="round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17" name="文本框 16"/>
          <p:cNvSpPr txBox="1"/>
          <p:nvPr/>
        </p:nvSpPr>
        <p:spPr>
          <a:xfrm>
            <a:off x="-58102" y="846907"/>
            <a:ext cx="2402541" cy="769441"/>
          </a:xfrm>
          <a:prstGeom prst="rect">
            <a:avLst/>
          </a:prstGeom>
          <a:noFill/>
        </p:spPr>
        <p:txBody>
          <a:bodyPr wrap="square" rtlCol="0">
            <a:spAutoFit/>
          </a:bodyPr>
          <a:lstStyle/>
          <a:p>
            <a:r>
              <a:rPr lang="zh-CN" altLang="en-US" sz="4400" spc="600" dirty="0">
                <a:solidFill>
                  <a:srgbClr val="003466"/>
                </a:solidFill>
                <a:latin typeface="方正兰亭中黑_GBK" pitchFamily="2" charset="-122"/>
                <a:ea typeface="方正兰亭中黑_GBK" pitchFamily="2" charset="-122"/>
              </a:rPr>
              <a:t>   摘要</a:t>
            </a:r>
          </a:p>
        </p:txBody>
      </p:sp>
      <p:sp>
        <p:nvSpPr>
          <p:cNvPr id="10" name="文本框 9"/>
          <p:cNvSpPr txBox="1"/>
          <p:nvPr/>
        </p:nvSpPr>
        <p:spPr>
          <a:xfrm>
            <a:off x="1301084" y="2647793"/>
            <a:ext cx="9807082" cy="2677656"/>
          </a:xfrm>
          <a:prstGeom prst="rect">
            <a:avLst/>
          </a:prstGeom>
          <a:noFill/>
        </p:spPr>
        <p:txBody>
          <a:bodyPr wrap="square" rtlCol="0">
            <a:spAutoFit/>
          </a:bodyPr>
          <a:lstStyle/>
          <a:p>
            <a:r>
              <a:rPr lang="en-US" altLang="zh-CN" sz="2800" dirty="0">
                <a:solidFill>
                  <a:srgbClr val="003466"/>
                </a:solidFill>
                <a:latin typeface="黑体" panose="02010609060101010101" pitchFamily="49" charset="-122"/>
                <a:ea typeface="黑体" panose="02010609060101010101" pitchFamily="49" charset="-122"/>
              </a:rPr>
              <a:t>	</a:t>
            </a:r>
            <a:r>
              <a:rPr lang="zh-CN" altLang="en-US" sz="2800" dirty="0">
                <a:solidFill>
                  <a:srgbClr val="003466"/>
                </a:solidFill>
                <a:latin typeface="黑体" panose="02010609060101010101" pitchFamily="49" charset="-122"/>
                <a:ea typeface="黑体" panose="02010609060101010101" pitchFamily="49" charset="-122"/>
              </a:rPr>
              <a:t>在人们安全意识日益提高的今天，视频监控遍布整个城市。如何高效利用收集到的视频资源来解决安全问题成为了关注的焦点。基于这种需求，我们实现了基于运动分析的视频监控平台用于发现安全隐患并提出警告，从而让民众生活在一个安全的环境中，也呼应了这次我们</a:t>
            </a:r>
            <a:r>
              <a:rPr lang="en-US" altLang="zh-CN" sz="2800" dirty="0">
                <a:solidFill>
                  <a:srgbClr val="003466"/>
                </a:solidFill>
                <a:latin typeface="黑体" panose="02010609060101010101" pitchFamily="49" charset="-122"/>
                <a:ea typeface="黑体" panose="02010609060101010101" pitchFamily="49" charset="-122"/>
              </a:rPr>
              <a:t>hack for better life</a:t>
            </a:r>
            <a:r>
              <a:rPr lang="zh-CN" altLang="en-US" sz="2800" dirty="0">
                <a:solidFill>
                  <a:srgbClr val="003466"/>
                </a:solidFill>
                <a:latin typeface="黑体" panose="02010609060101010101" pitchFamily="49" charset="-122"/>
                <a:ea typeface="黑体" panose="02010609060101010101" pitchFamily="49" charset="-122"/>
              </a:rPr>
              <a:t>的主题。</a:t>
            </a:r>
            <a:endParaRPr lang="en-US" altLang="zh-CN" sz="2800" dirty="0">
              <a:solidFill>
                <a:srgbClr val="003466"/>
              </a:solidFill>
              <a:latin typeface="黑体" panose="02010609060101010101" pitchFamily="49" charset="-122"/>
              <a:ea typeface="黑体" panose="02010609060101010101" pitchFamily="49" charset="-122"/>
            </a:endParaRPr>
          </a:p>
        </p:txBody>
      </p:sp>
      <p:sp>
        <p:nvSpPr>
          <p:cNvPr id="23" name="矩形 22"/>
          <p:cNvSpPr/>
          <p:nvPr/>
        </p:nvSpPr>
        <p:spPr>
          <a:xfrm>
            <a:off x="0" y="6064880"/>
            <a:ext cx="12192000" cy="846908"/>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647700" y="1553290"/>
            <a:ext cx="13163550" cy="361950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064566" y="2877205"/>
            <a:ext cx="2749471" cy="769441"/>
          </a:xfrm>
          <a:prstGeom prst="rect">
            <a:avLst/>
          </a:prstGeom>
          <a:noFill/>
        </p:spPr>
        <p:txBody>
          <a:bodyPr wrap="none" rtlCol="0">
            <a:spAutoFit/>
          </a:bodyPr>
          <a:lstStyle/>
          <a:p>
            <a:r>
              <a:rPr lang="zh-CN" altLang="en-US" sz="4400" spc="600" dirty="0">
                <a:solidFill>
                  <a:schemeClr val="bg1"/>
                </a:solidFill>
                <a:latin typeface="微软雅黑" pitchFamily="34" charset="-122"/>
                <a:ea typeface="微软雅黑" pitchFamily="34" charset="-122"/>
              </a:rPr>
              <a:t>项目简介</a:t>
            </a:r>
          </a:p>
        </p:txBody>
      </p:sp>
      <p:sp>
        <p:nvSpPr>
          <p:cNvPr id="55" name="文本框 54"/>
          <p:cNvSpPr txBox="1"/>
          <p:nvPr/>
        </p:nvSpPr>
        <p:spPr>
          <a:xfrm>
            <a:off x="5064566" y="3624888"/>
            <a:ext cx="4380815" cy="523220"/>
          </a:xfrm>
          <a:prstGeom prst="rect">
            <a:avLst/>
          </a:prstGeom>
          <a:noFill/>
          <a:ln>
            <a:noFill/>
          </a:ln>
        </p:spPr>
        <p:txBody>
          <a:bodyPr wrap="none" rtlCol="0">
            <a:spAutoFit/>
          </a:bodyPr>
          <a:lstStyle/>
          <a:p>
            <a:pPr algn="dist"/>
            <a:r>
              <a:rPr lang="en-US" altLang="zh-CN" sz="2800" spc="300" dirty="0">
                <a:solidFill>
                  <a:schemeClr val="bg1"/>
                </a:solidFill>
                <a:latin typeface="微软雅黑" pitchFamily="34" charset="-122"/>
                <a:ea typeface="微软雅黑" pitchFamily="34" charset="-122"/>
              </a:rPr>
              <a:t>Project Introduction</a:t>
            </a:r>
            <a:endParaRPr lang="zh-CN" altLang="en-US" sz="2800" spc="300" dirty="0">
              <a:solidFill>
                <a:schemeClr val="bg1"/>
              </a:solidFill>
              <a:latin typeface="微软雅黑" pitchFamily="34" charset="-122"/>
              <a:ea typeface="微软雅黑" pitchFamily="34" charset="-122"/>
            </a:endParaRPr>
          </a:p>
        </p:txBody>
      </p:sp>
      <p:sp>
        <p:nvSpPr>
          <p:cNvPr id="56" name="椭圆 55"/>
          <p:cNvSpPr/>
          <p:nvPr/>
        </p:nvSpPr>
        <p:spPr>
          <a:xfrm>
            <a:off x="2177202" y="2565216"/>
            <a:ext cx="1727563" cy="1727563"/>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文本框 56"/>
          <p:cNvSpPr txBox="1"/>
          <p:nvPr/>
        </p:nvSpPr>
        <p:spPr>
          <a:xfrm>
            <a:off x="2297030" y="2767278"/>
            <a:ext cx="1487906" cy="1323439"/>
          </a:xfrm>
          <a:prstGeom prst="rect">
            <a:avLst/>
          </a:prstGeom>
          <a:noFill/>
        </p:spPr>
        <p:txBody>
          <a:bodyPr wrap="none" rtlCol="0">
            <a:spAutoFit/>
          </a:bodyPr>
          <a:lstStyle/>
          <a:p>
            <a:r>
              <a:rPr lang="en-US" altLang="zh-CN" sz="8000" dirty="0">
                <a:solidFill>
                  <a:schemeClr val="bg1"/>
                </a:solidFill>
                <a:latin typeface="方正兰亭中黑_GBK" pitchFamily="2" charset="-122"/>
                <a:ea typeface="方正兰亭中黑_GBK" pitchFamily="2" charset="-122"/>
              </a:rPr>
              <a:t>01</a:t>
            </a:r>
            <a:endParaRPr lang="zh-CN" altLang="en-US" sz="8000" dirty="0">
              <a:solidFill>
                <a:schemeClr val="bg1"/>
              </a:solidFill>
              <a:latin typeface="方正兰亭中黑_GBK" pitchFamily="2" charset="-122"/>
              <a:ea typeface="方正兰亭中黑_GBK"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3" name="文本框 42"/>
          <p:cNvSpPr txBox="1"/>
          <p:nvPr/>
        </p:nvSpPr>
        <p:spPr>
          <a:xfrm>
            <a:off x="663730" y="376656"/>
            <a:ext cx="7209025"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项目简介</a:t>
            </a:r>
            <a:r>
              <a:rPr lang="en-US" altLang="zh-CN" sz="4800" spc="600" dirty="0">
                <a:solidFill>
                  <a:srgbClr val="003466"/>
                </a:solidFill>
                <a:latin typeface="微软雅黑" pitchFamily="34" charset="-122"/>
                <a:ea typeface="微软雅黑" pitchFamily="34" charset="-122"/>
              </a:rPr>
              <a:t>——</a:t>
            </a:r>
            <a:r>
              <a:rPr lang="zh-CN" altLang="en-US" sz="4800" spc="600" dirty="0">
                <a:solidFill>
                  <a:srgbClr val="003466"/>
                </a:solidFill>
                <a:latin typeface="微软雅黑" pitchFamily="34" charset="-122"/>
                <a:ea typeface="微软雅黑" pitchFamily="34" charset="-122"/>
              </a:rPr>
              <a:t>功能概述</a:t>
            </a:r>
          </a:p>
        </p:txBody>
      </p:sp>
      <p:sp>
        <p:nvSpPr>
          <p:cNvPr id="50" name="矩形 49"/>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52" name="矩形 51"/>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7" name="矩形 6"/>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2" name="椭圆 1"/>
          <p:cNvSpPr/>
          <p:nvPr/>
        </p:nvSpPr>
        <p:spPr>
          <a:xfrm>
            <a:off x="1823526" y="1534101"/>
            <a:ext cx="2954654" cy="2951351"/>
          </a:xfrm>
          <a:prstGeom prst="ellipse">
            <a:avLst/>
          </a:prstGeom>
          <a:solidFill>
            <a:srgbClr val="003466"/>
          </a:solidFill>
          <a:ln w="857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2133264" y="2926420"/>
            <a:ext cx="2107062" cy="646331"/>
          </a:xfrm>
          <a:prstGeom prst="rect">
            <a:avLst/>
          </a:prstGeom>
          <a:noFill/>
        </p:spPr>
        <p:txBody>
          <a:bodyPr wrap="square" rtlCol="0">
            <a:spAutoFit/>
          </a:bodyPr>
          <a:lstStyle/>
          <a:p>
            <a:pPr algn="ctr"/>
            <a:r>
              <a:rPr lang="zh-CN" altLang="en-US" sz="3600" dirty="0">
                <a:solidFill>
                  <a:schemeClr val="bg1"/>
                </a:solidFill>
              </a:rPr>
              <a:t>绊线检测</a:t>
            </a:r>
          </a:p>
        </p:txBody>
      </p:sp>
      <p:sp>
        <p:nvSpPr>
          <p:cNvPr id="18" name="文本框 17"/>
          <p:cNvSpPr txBox="1"/>
          <p:nvPr/>
        </p:nvSpPr>
        <p:spPr>
          <a:xfrm>
            <a:off x="5658219" y="2364509"/>
            <a:ext cx="875561" cy="584775"/>
          </a:xfrm>
          <a:prstGeom prst="rect">
            <a:avLst/>
          </a:prstGeom>
          <a:noFill/>
        </p:spPr>
        <p:txBody>
          <a:bodyPr wrap="none" rtlCol="0">
            <a:spAutoFit/>
          </a:bodyPr>
          <a:lstStyle/>
          <a:p>
            <a:r>
              <a:rPr lang="en-US" altLang="zh-CN" sz="3200" spc="600" dirty="0">
                <a:solidFill>
                  <a:schemeClr val="bg1"/>
                </a:solidFill>
                <a:latin typeface="方正兰亭中黑_GBK" pitchFamily="2" charset="-122"/>
                <a:ea typeface="方正兰亭中黑_GBK" pitchFamily="2" charset="-122"/>
              </a:rPr>
              <a:t>02</a:t>
            </a:r>
            <a:endParaRPr lang="zh-CN" altLang="en-US" sz="3200" spc="600" dirty="0">
              <a:solidFill>
                <a:schemeClr val="bg1"/>
              </a:solidFill>
              <a:latin typeface="方正兰亭中黑_GBK" pitchFamily="2" charset="-122"/>
              <a:ea typeface="方正兰亭中黑_GBK" pitchFamily="2" charset="-122"/>
            </a:endParaRPr>
          </a:p>
        </p:txBody>
      </p:sp>
      <p:sp>
        <p:nvSpPr>
          <p:cNvPr id="19" name="文本框 18"/>
          <p:cNvSpPr txBox="1"/>
          <p:nvPr/>
        </p:nvSpPr>
        <p:spPr>
          <a:xfrm>
            <a:off x="2765418" y="2144873"/>
            <a:ext cx="998991" cy="769441"/>
          </a:xfrm>
          <a:prstGeom prst="rect">
            <a:avLst/>
          </a:prstGeom>
          <a:noFill/>
        </p:spPr>
        <p:txBody>
          <a:bodyPr wrap="none" rtlCol="0">
            <a:spAutoFit/>
          </a:bodyPr>
          <a:lstStyle/>
          <a:p>
            <a:r>
              <a:rPr lang="en-US" altLang="zh-CN" sz="4400" spc="600" dirty="0">
                <a:solidFill>
                  <a:schemeClr val="bg1"/>
                </a:solidFill>
                <a:latin typeface="方正兰亭中黑_GBK" pitchFamily="2" charset="-122"/>
                <a:ea typeface="方正兰亭中黑_GBK" pitchFamily="2" charset="-122"/>
              </a:rPr>
              <a:t>01</a:t>
            </a:r>
            <a:endParaRPr lang="zh-CN" altLang="en-US" sz="4400" spc="600" dirty="0">
              <a:solidFill>
                <a:schemeClr val="bg1"/>
              </a:solidFill>
              <a:latin typeface="方正兰亭中黑_GBK" pitchFamily="2" charset="-122"/>
              <a:ea typeface="方正兰亭中黑_GBK" pitchFamily="2" charset="-122"/>
            </a:endParaRPr>
          </a:p>
        </p:txBody>
      </p:sp>
      <p:sp>
        <p:nvSpPr>
          <p:cNvPr id="8" name="矩形 7"/>
          <p:cNvSpPr/>
          <p:nvPr/>
        </p:nvSpPr>
        <p:spPr>
          <a:xfrm>
            <a:off x="1528529" y="4882278"/>
            <a:ext cx="1393780" cy="533400"/>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t>功能描述</a:t>
            </a:r>
          </a:p>
        </p:txBody>
      </p:sp>
      <p:sp>
        <p:nvSpPr>
          <p:cNvPr id="23" name="文本框 22"/>
          <p:cNvSpPr txBox="1"/>
          <p:nvPr/>
        </p:nvSpPr>
        <p:spPr>
          <a:xfrm>
            <a:off x="3148700" y="4785446"/>
            <a:ext cx="7617680" cy="1569660"/>
          </a:xfrm>
          <a:prstGeom prst="rect">
            <a:avLst/>
          </a:prstGeom>
          <a:noFill/>
        </p:spPr>
        <p:txBody>
          <a:bodyPr wrap="square" rtlCol="0">
            <a:spAutoFit/>
          </a:bodyPr>
          <a:lstStyle/>
          <a:p>
            <a:r>
              <a:rPr lang="zh-CN" altLang="en-US" sz="2400" dirty="0"/>
              <a:t>越界检测应用于：辅助停车、危险物品防触摸等</a:t>
            </a:r>
            <a:endParaRPr lang="en-US" altLang="zh-CN" sz="2400" dirty="0"/>
          </a:p>
          <a:p>
            <a:r>
              <a:rPr lang="zh-CN" altLang="en-US" sz="2400" dirty="0"/>
              <a:t>绊线检测应用于：军事基地防止外人进入、车辆违章、站台黄线检测等</a:t>
            </a:r>
            <a:endParaRPr lang="en-US" altLang="zh-CN" sz="2400" dirty="0"/>
          </a:p>
          <a:p>
            <a:r>
              <a:rPr lang="zh-CN" altLang="en-US" sz="2400" dirty="0"/>
              <a:t>徘徊检测应用于：可疑人员分析等</a:t>
            </a:r>
            <a:endParaRPr lang="zh-CN" altLang="zh-CN" sz="2400" dirty="0"/>
          </a:p>
        </p:txBody>
      </p:sp>
      <p:sp>
        <p:nvSpPr>
          <p:cNvPr id="22" name="椭圆 21">
            <a:extLst>
              <a:ext uri="{FF2B5EF4-FFF2-40B4-BE49-F238E27FC236}">
                <a16:creationId xmlns:a16="http://schemas.microsoft.com/office/drawing/2014/main" id="{7449EAA8-609E-4C14-9A38-4803874B0BD5}"/>
              </a:ext>
            </a:extLst>
          </p:cNvPr>
          <p:cNvSpPr/>
          <p:nvPr/>
        </p:nvSpPr>
        <p:spPr>
          <a:xfrm>
            <a:off x="4477773" y="1534103"/>
            <a:ext cx="2954654" cy="2951351"/>
          </a:xfrm>
          <a:prstGeom prst="ellipse">
            <a:avLst/>
          </a:prstGeom>
          <a:solidFill>
            <a:srgbClr val="003466"/>
          </a:solidFill>
          <a:ln w="857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a:extLst>
              <a:ext uri="{FF2B5EF4-FFF2-40B4-BE49-F238E27FC236}">
                <a16:creationId xmlns:a16="http://schemas.microsoft.com/office/drawing/2014/main" id="{BD235F47-98E6-42ED-A920-73E7AC57E2C1}"/>
              </a:ext>
            </a:extLst>
          </p:cNvPr>
          <p:cNvSpPr/>
          <p:nvPr/>
        </p:nvSpPr>
        <p:spPr>
          <a:xfrm>
            <a:off x="7104082" y="1534102"/>
            <a:ext cx="2954654" cy="2951351"/>
          </a:xfrm>
          <a:prstGeom prst="ellipse">
            <a:avLst/>
          </a:prstGeom>
          <a:solidFill>
            <a:srgbClr val="003466"/>
          </a:solidFill>
          <a:ln w="857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6059A69A-A094-47B0-914D-5F0F978BFE52}"/>
              </a:ext>
            </a:extLst>
          </p:cNvPr>
          <p:cNvSpPr txBox="1"/>
          <p:nvPr/>
        </p:nvSpPr>
        <p:spPr>
          <a:xfrm>
            <a:off x="5501465" y="2133676"/>
            <a:ext cx="998991" cy="769441"/>
          </a:xfrm>
          <a:prstGeom prst="rect">
            <a:avLst/>
          </a:prstGeom>
          <a:noFill/>
        </p:spPr>
        <p:txBody>
          <a:bodyPr wrap="none" rtlCol="0">
            <a:spAutoFit/>
          </a:bodyPr>
          <a:lstStyle/>
          <a:p>
            <a:r>
              <a:rPr lang="en-US" altLang="zh-CN" sz="4400" spc="600" dirty="0">
                <a:solidFill>
                  <a:schemeClr val="bg1"/>
                </a:solidFill>
                <a:latin typeface="方正兰亭中黑_GBK" pitchFamily="2" charset="-122"/>
                <a:ea typeface="方正兰亭中黑_GBK" pitchFamily="2" charset="-122"/>
              </a:rPr>
              <a:t>02</a:t>
            </a:r>
            <a:endParaRPr lang="zh-CN" altLang="en-US" sz="4400" spc="600" dirty="0">
              <a:solidFill>
                <a:schemeClr val="bg1"/>
              </a:solidFill>
              <a:latin typeface="方正兰亭中黑_GBK" pitchFamily="2" charset="-122"/>
              <a:ea typeface="方正兰亭中黑_GBK" pitchFamily="2" charset="-122"/>
            </a:endParaRPr>
          </a:p>
        </p:txBody>
      </p:sp>
      <p:sp>
        <p:nvSpPr>
          <p:cNvPr id="15" name="文本框 14"/>
          <p:cNvSpPr txBox="1"/>
          <p:nvPr/>
        </p:nvSpPr>
        <p:spPr>
          <a:xfrm>
            <a:off x="4925954" y="2903117"/>
            <a:ext cx="2030354" cy="646331"/>
          </a:xfrm>
          <a:prstGeom prst="rect">
            <a:avLst/>
          </a:prstGeom>
          <a:noFill/>
        </p:spPr>
        <p:txBody>
          <a:bodyPr wrap="square" rtlCol="0">
            <a:spAutoFit/>
          </a:bodyPr>
          <a:lstStyle/>
          <a:p>
            <a:pPr algn="ctr"/>
            <a:r>
              <a:rPr lang="zh-CN" altLang="en-US" sz="3600" dirty="0">
                <a:solidFill>
                  <a:schemeClr val="bg1"/>
                </a:solidFill>
              </a:rPr>
              <a:t>越界检测</a:t>
            </a:r>
          </a:p>
        </p:txBody>
      </p:sp>
      <p:sp>
        <p:nvSpPr>
          <p:cNvPr id="20" name="文本框 19"/>
          <p:cNvSpPr txBox="1"/>
          <p:nvPr/>
        </p:nvSpPr>
        <p:spPr>
          <a:xfrm>
            <a:off x="8081913" y="2156979"/>
            <a:ext cx="998991" cy="769441"/>
          </a:xfrm>
          <a:prstGeom prst="rect">
            <a:avLst/>
          </a:prstGeom>
          <a:noFill/>
        </p:spPr>
        <p:txBody>
          <a:bodyPr wrap="none" rtlCol="0">
            <a:spAutoFit/>
          </a:bodyPr>
          <a:lstStyle/>
          <a:p>
            <a:r>
              <a:rPr lang="en-US" altLang="zh-CN" sz="4400" spc="600" dirty="0">
                <a:solidFill>
                  <a:schemeClr val="bg1"/>
                </a:solidFill>
                <a:latin typeface="方正兰亭中黑_GBK" pitchFamily="2" charset="-122"/>
                <a:ea typeface="方正兰亭中黑_GBK" pitchFamily="2" charset="-122"/>
              </a:rPr>
              <a:t>03</a:t>
            </a:r>
            <a:endParaRPr lang="zh-CN" altLang="en-US" sz="4400" spc="600" dirty="0">
              <a:solidFill>
                <a:schemeClr val="bg1"/>
              </a:solidFill>
              <a:latin typeface="方正兰亭中黑_GBK" pitchFamily="2" charset="-122"/>
              <a:ea typeface="方正兰亭中黑_GBK" pitchFamily="2" charset="-122"/>
            </a:endParaRPr>
          </a:p>
        </p:txBody>
      </p:sp>
      <p:sp>
        <p:nvSpPr>
          <p:cNvPr id="16" name="文本框 15"/>
          <p:cNvSpPr txBox="1"/>
          <p:nvPr/>
        </p:nvSpPr>
        <p:spPr>
          <a:xfrm>
            <a:off x="7508227" y="2903117"/>
            <a:ext cx="2075044" cy="646331"/>
          </a:xfrm>
          <a:prstGeom prst="rect">
            <a:avLst/>
          </a:prstGeom>
          <a:noFill/>
        </p:spPr>
        <p:txBody>
          <a:bodyPr wrap="square" rtlCol="0">
            <a:spAutoFit/>
          </a:bodyPr>
          <a:lstStyle/>
          <a:p>
            <a:pPr algn="ctr"/>
            <a:r>
              <a:rPr lang="zh-CN" altLang="en-US" sz="3600" dirty="0">
                <a:solidFill>
                  <a:schemeClr val="bg1"/>
                </a:solidFill>
              </a:rPr>
              <a:t>徘徊检测</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647700" y="1553290"/>
            <a:ext cx="13163550" cy="361950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064566" y="2877205"/>
            <a:ext cx="2749471" cy="769441"/>
          </a:xfrm>
          <a:prstGeom prst="rect">
            <a:avLst/>
          </a:prstGeom>
          <a:noFill/>
        </p:spPr>
        <p:txBody>
          <a:bodyPr wrap="none" rtlCol="0">
            <a:spAutoFit/>
          </a:bodyPr>
          <a:lstStyle/>
          <a:p>
            <a:r>
              <a:rPr lang="zh-CN" altLang="en-US" sz="4400" spc="600" dirty="0">
                <a:solidFill>
                  <a:schemeClr val="bg1"/>
                </a:solidFill>
                <a:latin typeface="微软雅黑" pitchFamily="34" charset="-122"/>
                <a:ea typeface="微软雅黑" pitchFamily="34" charset="-122"/>
              </a:rPr>
              <a:t>成果展示</a:t>
            </a:r>
          </a:p>
        </p:txBody>
      </p:sp>
      <p:sp>
        <p:nvSpPr>
          <p:cNvPr id="55" name="文本框 54"/>
          <p:cNvSpPr txBox="1"/>
          <p:nvPr/>
        </p:nvSpPr>
        <p:spPr>
          <a:xfrm>
            <a:off x="4397267" y="3567497"/>
            <a:ext cx="4084067" cy="523220"/>
          </a:xfrm>
          <a:prstGeom prst="rect">
            <a:avLst/>
          </a:prstGeom>
          <a:noFill/>
          <a:ln>
            <a:noFill/>
          </a:ln>
        </p:spPr>
        <p:txBody>
          <a:bodyPr wrap="none" rtlCol="0">
            <a:spAutoFit/>
          </a:bodyPr>
          <a:lstStyle/>
          <a:p>
            <a:pPr algn="dist"/>
            <a:r>
              <a:rPr lang="en-US" altLang="zh-CN" sz="2800" spc="300" dirty="0">
                <a:solidFill>
                  <a:schemeClr val="bg1"/>
                </a:solidFill>
                <a:latin typeface="微软雅黑" pitchFamily="34" charset="-122"/>
                <a:ea typeface="微软雅黑" pitchFamily="34" charset="-122"/>
              </a:rPr>
              <a:t>Achievement Show</a:t>
            </a:r>
            <a:endParaRPr lang="zh-CN" altLang="en-US" sz="2800" spc="300" dirty="0">
              <a:solidFill>
                <a:schemeClr val="bg1"/>
              </a:solidFill>
              <a:latin typeface="微软雅黑" pitchFamily="34" charset="-122"/>
              <a:ea typeface="微软雅黑" pitchFamily="34" charset="-122"/>
            </a:endParaRPr>
          </a:p>
        </p:txBody>
      </p:sp>
      <p:grpSp>
        <p:nvGrpSpPr>
          <p:cNvPr id="8" name="组合 7"/>
          <p:cNvGrpSpPr/>
          <p:nvPr/>
        </p:nvGrpSpPr>
        <p:grpSpPr>
          <a:xfrm>
            <a:off x="2177202" y="2565216"/>
            <a:ext cx="1727563" cy="1727563"/>
            <a:chOff x="3582881" y="2904266"/>
            <a:chExt cx="659880" cy="659880"/>
          </a:xfrm>
        </p:grpSpPr>
        <p:sp>
          <p:nvSpPr>
            <p:cNvPr id="56" name="椭圆 55"/>
            <p:cNvSpPr/>
            <p:nvPr/>
          </p:nvSpPr>
          <p:spPr>
            <a:xfrm>
              <a:off x="3582881" y="2904266"/>
              <a:ext cx="659880" cy="659880"/>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文本框 56"/>
            <p:cNvSpPr txBox="1"/>
            <p:nvPr/>
          </p:nvSpPr>
          <p:spPr>
            <a:xfrm>
              <a:off x="3628652" y="2981448"/>
              <a:ext cx="529763" cy="505516"/>
            </a:xfrm>
            <a:prstGeom prst="rect">
              <a:avLst/>
            </a:prstGeom>
            <a:noFill/>
          </p:spPr>
          <p:txBody>
            <a:bodyPr wrap="none" rtlCol="0">
              <a:spAutoFit/>
            </a:bodyPr>
            <a:lstStyle/>
            <a:p>
              <a:r>
                <a:rPr lang="en-US" altLang="zh-CN" sz="8000" dirty="0">
                  <a:solidFill>
                    <a:schemeClr val="bg1"/>
                  </a:solidFill>
                  <a:latin typeface="方正兰亭中黑_GBK" pitchFamily="2" charset="-122"/>
                  <a:ea typeface="方正兰亭中黑_GBK" pitchFamily="2" charset="-122"/>
                </a:rPr>
                <a:t>02</a:t>
              </a:r>
              <a:endParaRPr lang="zh-CN" altLang="en-US" sz="8000" dirty="0">
                <a:solidFill>
                  <a:schemeClr val="bg1"/>
                </a:solidFill>
                <a:latin typeface="方正兰亭中黑_GBK" pitchFamily="2" charset="-122"/>
                <a:ea typeface="方正兰亭中黑_GBK" pitchFamily="2" charset="-122"/>
              </a:endParaRPr>
            </a:p>
          </p:txBody>
        </p:sp>
      </p:grpSp>
    </p:spTree>
    <p:extLst>
      <p:ext uri="{BB962C8B-B14F-4D97-AF65-F5344CB8AC3E}">
        <p14:creationId xmlns:p14="http://schemas.microsoft.com/office/powerpoint/2010/main" val="34115352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p:cNvSpPr/>
          <p:nvPr/>
        </p:nvSpPr>
        <p:spPr>
          <a:xfrm>
            <a:off x="1383944" y="1584309"/>
            <a:ext cx="2095500" cy="552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rgbClr val="003466"/>
                </a:solidFill>
              </a:rPr>
              <a:t>Demo</a:t>
            </a:r>
            <a:endParaRPr lang="zh-CN" altLang="en-US" sz="2400" dirty="0">
              <a:solidFill>
                <a:srgbClr val="003466"/>
              </a:solidFill>
            </a:endParaRPr>
          </a:p>
        </p:txBody>
      </p:sp>
      <p:sp>
        <p:nvSpPr>
          <p:cNvPr id="22" name="等腰三角形 21"/>
          <p:cNvSpPr/>
          <p:nvPr/>
        </p:nvSpPr>
        <p:spPr>
          <a:xfrm rot="5400000">
            <a:off x="584505" y="1384198"/>
            <a:ext cx="214934" cy="185288"/>
          </a:xfrm>
          <a:prstGeom prst="triangle">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8646624" y="3543301"/>
            <a:ext cx="2654750" cy="341184"/>
          </a:xfrm>
          <a:prstGeom prst="rect">
            <a:avLst/>
          </a:prstGeom>
          <a:noFill/>
        </p:spPr>
        <p:txBody>
          <a:bodyPr wrap="square" rtlCol="0">
            <a:spAutoFit/>
          </a:bodyPr>
          <a:lstStyle/>
          <a:p>
            <a:pPr algn="ctr">
              <a:lnSpc>
                <a:spcPct val="150000"/>
              </a:lnSpc>
            </a:pPr>
            <a:endParaRPr lang="zh-CN" altLang="en-US" sz="1200" dirty="0">
              <a:solidFill>
                <a:schemeClr val="bg1"/>
              </a:solidFill>
            </a:endParaRPr>
          </a:p>
        </p:txBody>
      </p:sp>
      <p:sp>
        <p:nvSpPr>
          <p:cNvPr id="27" name="文本框 26"/>
          <p:cNvSpPr txBox="1"/>
          <p:nvPr/>
        </p:nvSpPr>
        <p:spPr>
          <a:xfrm>
            <a:off x="663730" y="376656"/>
            <a:ext cx="2954655"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成果展示</a:t>
            </a:r>
          </a:p>
        </p:txBody>
      </p:sp>
      <p:sp>
        <p:nvSpPr>
          <p:cNvPr id="29" name="矩形 2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30" name="矩形 2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31" name="矩形 3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pic>
        <p:nvPicPr>
          <p:cNvPr id="2" name="1080p 2">
            <a:hlinkClick r:id="" action="ppaction://media"/>
            <a:extLst>
              <a:ext uri="{FF2B5EF4-FFF2-40B4-BE49-F238E27FC236}">
                <a16:creationId xmlns:a16="http://schemas.microsoft.com/office/drawing/2014/main" id="{8DFE59AD-73A8-4C08-A812-32373CD4E9B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44370" y="1311759"/>
            <a:ext cx="10086474" cy="5492073"/>
          </a:xfrm>
          <a:prstGeom prst="rect">
            <a:avLst/>
          </a:prstGeom>
        </p:spPr>
      </p:pic>
    </p:spTree>
    <p:extLst>
      <p:ext uri="{BB962C8B-B14F-4D97-AF65-F5344CB8AC3E}">
        <p14:creationId xmlns:p14="http://schemas.microsoft.com/office/powerpoint/2010/main" val="993246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9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647700" y="1553290"/>
            <a:ext cx="13163550" cy="3619500"/>
          </a:xfrm>
          <a:prstGeom prst="rect">
            <a:avLst/>
          </a:prstGeom>
          <a:solidFill>
            <a:srgbClr val="003466"/>
          </a:solidFill>
          <a:ln w="130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53"/>
          <p:cNvSpPr txBox="1"/>
          <p:nvPr/>
        </p:nvSpPr>
        <p:spPr>
          <a:xfrm>
            <a:off x="5064566" y="2877205"/>
            <a:ext cx="2749471" cy="769441"/>
          </a:xfrm>
          <a:prstGeom prst="rect">
            <a:avLst/>
          </a:prstGeom>
          <a:noFill/>
        </p:spPr>
        <p:txBody>
          <a:bodyPr wrap="none" rtlCol="0">
            <a:spAutoFit/>
          </a:bodyPr>
          <a:lstStyle/>
          <a:p>
            <a:r>
              <a:rPr lang="zh-CN" altLang="en-US" sz="4400" spc="600" dirty="0">
                <a:solidFill>
                  <a:schemeClr val="bg1"/>
                </a:solidFill>
                <a:latin typeface="微软雅黑" pitchFamily="34" charset="-122"/>
                <a:ea typeface="微软雅黑" pitchFamily="34" charset="-122"/>
              </a:rPr>
              <a:t>技术要点</a:t>
            </a:r>
          </a:p>
        </p:txBody>
      </p:sp>
      <p:sp>
        <p:nvSpPr>
          <p:cNvPr id="55" name="文本框 54"/>
          <p:cNvSpPr txBox="1"/>
          <p:nvPr/>
        </p:nvSpPr>
        <p:spPr>
          <a:xfrm>
            <a:off x="5064566" y="3682514"/>
            <a:ext cx="5266378" cy="523220"/>
          </a:xfrm>
          <a:prstGeom prst="rect">
            <a:avLst/>
          </a:prstGeom>
          <a:noFill/>
          <a:ln>
            <a:noFill/>
          </a:ln>
        </p:spPr>
        <p:txBody>
          <a:bodyPr wrap="none" rtlCol="0">
            <a:spAutoFit/>
          </a:bodyPr>
          <a:lstStyle/>
          <a:p>
            <a:pPr algn="dist"/>
            <a:r>
              <a:rPr lang="en-US" altLang="zh-CN" sz="2800" spc="300" dirty="0">
                <a:solidFill>
                  <a:schemeClr val="bg1"/>
                </a:solidFill>
                <a:latin typeface="微软雅黑" pitchFamily="34" charset="-122"/>
                <a:ea typeface="微软雅黑" pitchFamily="34" charset="-122"/>
              </a:rPr>
              <a:t>Technology Main Points </a:t>
            </a:r>
            <a:endParaRPr lang="zh-CN" altLang="en-US" sz="2800" spc="300" dirty="0">
              <a:solidFill>
                <a:schemeClr val="bg1"/>
              </a:solidFill>
              <a:latin typeface="微软雅黑" pitchFamily="34" charset="-122"/>
              <a:ea typeface="微软雅黑" pitchFamily="34" charset="-122"/>
            </a:endParaRPr>
          </a:p>
        </p:txBody>
      </p:sp>
      <p:sp>
        <p:nvSpPr>
          <p:cNvPr id="56" name="椭圆 55"/>
          <p:cNvSpPr/>
          <p:nvPr/>
        </p:nvSpPr>
        <p:spPr>
          <a:xfrm>
            <a:off x="2177202" y="2565216"/>
            <a:ext cx="1727563" cy="1727563"/>
          </a:xfrm>
          <a:prstGeom prst="ellipse">
            <a:avLst/>
          </a:prstGeom>
          <a:solidFill>
            <a:srgbClr val="003466"/>
          </a:solidFill>
          <a:ln w="666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7" name="文本框 56"/>
          <p:cNvSpPr txBox="1"/>
          <p:nvPr/>
        </p:nvSpPr>
        <p:spPr>
          <a:xfrm>
            <a:off x="2297030" y="2767278"/>
            <a:ext cx="1386918" cy="1323439"/>
          </a:xfrm>
          <a:prstGeom prst="rect">
            <a:avLst/>
          </a:prstGeom>
          <a:noFill/>
        </p:spPr>
        <p:txBody>
          <a:bodyPr wrap="none" rtlCol="0">
            <a:spAutoFit/>
          </a:bodyPr>
          <a:lstStyle/>
          <a:p>
            <a:r>
              <a:rPr lang="en-US" altLang="zh-CN" sz="8000" dirty="0">
                <a:solidFill>
                  <a:schemeClr val="bg1"/>
                </a:solidFill>
                <a:latin typeface="方正兰亭中黑_GBK" pitchFamily="2" charset="-122"/>
                <a:ea typeface="方正兰亭中黑_GBK" pitchFamily="2" charset="-122"/>
              </a:rPr>
              <a:t>03</a:t>
            </a:r>
            <a:endParaRPr lang="zh-CN" altLang="en-US" sz="8000" dirty="0">
              <a:solidFill>
                <a:schemeClr val="bg1"/>
              </a:solidFill>
              <a:latin typeface="方正兰亭中黑_GBK" pitchFamily="2" charset="-122"/>
              <a:ea typeface="方正兰亭中黑_GBK"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12192000" cy="685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663730" y="376656"/>
            <a:ext cx="5824030" cy="830997"/>
          </a:xfrm>
          <a:prstGeom prst="rect">
            <a:avLst/>
          </a:prstGeom>
          <a:noFill/>
        </p:spPr>
        <p:txBody>
          <a:bodyPr wrap="none" rtlCol="0">
            <a:spAutoFit/>
          </a:bodyPr>
          <a:lstStyle/>
          <a:p>
            <a:r>
              <a:rPr lang="zh-CN" altLang="en-US" sz="4800" spc="600" dirty="0">
                <a:solidFill>
                  <a:srgbClr val="003466"/>
                </a:solidFill>
                <a:latin typeface="微软雅黑" pitchFamily="34" charset="-122"/>
                <a:ea typeface="微软雅黑" pitchFamily="34" charset="-122"/>
              </a:rPr>
              <a:t>技术要点</a:t>
            </a:r>
            <a:r>
              <a:rPr lang="en-US" altLang="zh-CN" sz="4800" spc="600" dirty="0">
                <a:solidFill>
                  <a:srgbClr val="003466"/>
                </a:solidFill>
                <a:latin typeface="微软雅黑" pitchFamily="34" charset="-122"/>
                <a:ea typeface="微软雅黑" pitchFamily="34" charset="-122"/>
              </a:rPr>
              <a:t>——</a:t>
            </a:r>
            <a:r>
              <a:rPr lang="zh-CN" altLang="en-US" sz="4800" spc="600" dirty="0">
                <a:solidFill>
                  <a:srgbClr val="003466"/>
                </a:solidFill>
                <a:latin typeface="微软雅黑" pitchFamily="34" charset="-122"/>
                <a:ea typeface="微软雅黑" pitchFamily="34" charset="-122"/>
              </a:rPr>
              <a:t>总述</a:t>
            </a:r>
          </a:p>
        </p:txBody>
      </p:sp>
      <p:sp>
        <p:nvSpPr>
          <p:cNvPr id="9" name="矩形 8"/>
          <p:cNvSpPr/>
          <p:nvPr/>
        </p:nvSpPr>
        <p:spPr>
          <a:xfrm>
            <a:off x="458105" y="469900"/>
            <a:ext cx="104776" cy="629547"/>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0" name="矩形 9"/>
          <p:cNvSpPr/>
          <p:nvPr/>
        </p:nvSpPr>
        <p:spPr>
          <a:xfrm>
            <a:off x="299200" y="619125"/>
            <a:ext cx="104776" cy="48032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sp>
        <p:nvSpPr>
          <p:cNvPr id="11" name="矩形 10"/>
          <p:cNvSpPr/>
          <p:nvPr/>
        </p:nvSpPr>
        <p:spPr>
          <a:xfrm>
            <a:off x="144000" y="790575"/>
            <a:ext cx="104776" cy="3088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003466"/>
              </a:solidFill>
            </a:endParaRPr>
          </a:p>
        </p:txBody>
      </p:sp>
      <p:grpSp>
        <p:nvGrpSpPr>
          <p:cNvPr id="12" name="组合 11"/>
          <p:cNvGrpSpPr/>
          <p:nvPr/>
        </p:nvGrpSpPr>
        <p:grpSpPr>
          <a:xfrm>
            <a:off x="458105" y="1358541"/>
            <a:ext cx="11131436" cy="5244104"/>
            <a:chOff x="613530" y="1962150"/>
            <a:chExt cx="11131436" cy="5244104"/>
          </a:xfrm>
        </p:grpSpPr>
        <p:grpSp>
          <p:nvGrpSpPr>
            <p:cNvPr id="13" name="组合 12"/>
            <p:cNvGrpSpPr/>
            <p:nvPr/>
          </p:nvGrpSpPr>
          <p:grpSpPr>
            <a:xfrm>
              <a:off x="613530" y="1962150"/>
              <a:ext cx="11131436" cy="2409442"/>
              <a:chOff x="613530" y="1962150"/>
              <a:chExt cx="11131436" cy="2409442"/>
            </a:xfrm>
          </p:grpSpPr>
          <p:sp>
            <p:nvSpPr>
              <p:cNvPr id="15" name="矩形 14"/>
              <p:cNvSpPr/>
              <p:nvPr/>
            </p:nvSpPr>
            <p:spPr>
              <a:xfrm>
                <a:off x="613530" y="1962150"/>
                <a:ext cx="11131436" cy="2323344"/>
              </a:xfrm>
              <a:prstGeom prst="rect">
                <a:avLst/>
              </a:prstGeom>
              <a:solidFill>
                <a:srgbClr val="0034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757884" y="1962150"/>
                <a:ext cx="10781457" cy="2409442"/>
              </a:xfrm>
              <a:prstGeom prst="rect">
                <a:avLst/>
              </a:prstGeom>
            </p:spPr>
            <p:txBody>
              <a:bodyPr wrap="square">
                <a:spAutoFit/>
              </a:bodyPr>
              <a:lstStyle/>
              <a:p>
                <a:pPr>
                  <a:lnSpc>
                    <a:spcPct val="200000"/>
                  </a:lnSpc>
                </a:pPr>
                <a:r>
                  <a:rPr lang="zh-CN" altLang="en-US" sz="2400" dirty="0">
                    <a:solidFill>
                      <a:schemeClr val="bg1"/>
                    </a:solidFill>
                    <a:latin typeface="方正兰亭细黑_GBK_M" pitchFamily="2" charset="2"/>
                    <a:ea typeface="方正兰亭细黑_GBK_M" pitchFamily="2" charset="2"/>
                    <a:cs typeface="方正兰亭细黑_GBK_M" pitchFamily="2" charset="2"/>
                  </a:rPr>
                  <a:t>目标检测</a:t>
                </a:r>
                <a:r>
                  <a:rPr lang="en-US" altLang="zh-CN" sz="2400" dirty="0">
                    <a:solidFill>
                      <a:schemeClr val="bg1"/>
                    </a:solidFill>
                    <a:latin typeface="方正兰亭细黑_GBK_M" pitchFamily="2" charset="2"/>
                    <a:ea typeface="方正兰亭细黑_GBK_M" pitchFamily="2" charset="2"/>
                    <a:cs typeface="方正兰亭细黑_GBK_M" pitchFamily="2" charset="2"/>
                  </a:rPr>
                  <a:t>GMM</a:t>
                </a:r>
              </a:p>
              <a:p>
                <a:pPr>
                  <a:lnSpc>
                    <a:spcPct val="200000"/>
                  </a:lnSpc>
                </a:pPr>
                <a:r>
                  <a:rPr lang="en-US" altLang="zh-CN" dirty="0">
                    <a:solidFill>
                      <a:schemeClr val="bg1"/>
                    </a:solidFill>
                    <a:latin typeface="微软雅黑" pitchFamily="34" charset="-122"/>
                    <a:ea typeface="微软雅黑" pitchFamily="34" charset="-122"/>
                    <a:sym typeface="Arial" charset="0"/>
                  </a:rPr>
                  <a:t>GMM(Gaussian Mixture Model, </a:t>
                </a:r>
                <a:r>
                  <a:rPr lang="zh-CN" altLang="en-US" dirty="0">
                    <a:solidFill>
                      <a:schemeClr val="bg1"/>
                    </a:solidFill>
                    <a:latin typeface="微软雅黑" pitchFamily="34" charset="-122"/>
                    <a:ea typeface="微软雅黑" pitchFamily="34" charset="-122"/>
                    <a:sym typeface="Arial" charset="0"/>
                  </a:rPr>
                  <a:t>高斯混合模型</a:t>
                </a:r>
                <a:r>
                  <a:rPr lang="en-US" altLang="zh-CN" dirty="0">
                    <a:solidFill>
                      <a:schemeClr val="bg1"/>
                    </a:solidFill>
                    <a:latin typeface="微软雅黑" pitchFamily="34" charset="-122"/>
                    <a:ea typeface="微软雅黑" pitchFamily="34" charset="-122"/>
                    <a:sym typeface="Arial" charset="0"/>
                  </a:rPr>
                  <a:t>)</a:t>
                </a:r>
                <a:r>
                  <a:rPr lang="zh-CN" altLang="en-US" dirty="0">
                    <a:solidFill>
                      <a:schemeClr val="bg1"/>
                    </a:solidFill>
                    <a:latin typeface="微软雅黑" pitchFamily="34" charset="-122"/>
                    <a:ea typeface="微软雅黑" pitchFamily="34" charset="-122"/>
                    <a:sym typeface="Arial" charset="0"/>
                  </a:rPr>
                  <a:t>是指该算法由多个高斯模型线性叠加混合而成。每个高斯模型称之为</a:t>
                </a:r>
                <a:r>
                  <a:rPr lang="en-US" altLang="zh-CN" dirty="0">
                    <a:solidFill>
                      <a:schemeClr val="bg1"/>
                    </a:solidFill>
                    <a:latin typeface="微软雅黑" pitchFamily="34" charset="-122"/>
                    <a:ea typeface="微软雅黑" pitchFamily="34" charset="-122"/>
                    <a:sym typeface="Arial" charset="0"/>
                  </a:rPr>
                  <a:t>component</a:t>
                </a:r>
                <a:r>
                  <a:rPr lang="zh-CN" altLang="en-US" dirty="0">
                    <a:solidFill>
                      <a:schemeClr val="bg1"/>
                    </a:solidFill>
                    <a:latin typeface="微软雅黑" pitchFamily="34" charset="-122"/>
                    <a:ea typeface="微软雅黑" pitchFamily="34" charset="-122"/>
                    <a:sym typeface="Arial" charset="0"/>
                  </a:rPr>
                  <a:t>。</a:t>
                </a:r>
                <a:r>
                  <a:rPr lang="en-US" altLang="zh-CN" dirty="0">
                    <a:solidFill>
                      <a:schemeClr val="bg1"/>
                    </a:solidFill>
                    <a:latin typeface="微软雅黑" pitchFamily="34" charset="-122"/>
                    <a:ea typeface="微软雅黑" pitchFamily="34" charset="-122"/>
                    <a:sym typeface="Arial" charset="0"/>
                  </a:rPr>
                  <a:t>GMM</a:t>
                </a:r>
                <a:r>
                  <a:rPr lang="zh-CN" altLang="en-US" dirty="0">
                    <a:solidFill>
                      <a:schemeClr val="bg1"/>
                    </a:solidFill>
                    <a:latin typeface="微软雅黑" pitchFamily="34" charset="-122"/>
                    <a:ea typeface="微软雅黑" pitchFamily="34" charset="-122"/>
                    <a:sym typeface="Arial" charset="0"/>
                  </a:rPr>
                  <a:t>算法描述的是数据的本身存在的一种分布。</a:t>
                </a:r>
                <a:r>
                  <a:rPr lang="en-US" altLang="zh-CN" dirty="0">
                    <a:solidFill>
                      <a:schemeClr val="bg1"/>
                    </a:solidFill>
                    <a:latin typeface="微软雅黑" pitchFamily="34" charset="-122"/>
                    <a:ea typeface="微软雅黑" pitchFamily="34" charset="-122"/>
                    <a:sym typeface="Arial" charset="0"/>
                  </a:rPr>
                  <a:t>GMM</a:t>
                </a:r>
                <a:r>
                  <a:rPr lang="zh-CN" altLang="en-US" dirty="0">
                    <a:solidFill>
                      <a:schemeClr val="bg1"/>
                    </a:solidFill>
                    <a:latin typeface="微软雅黑" pitchFamily="34" charset="-122"/>
                    <a:ea typeface="微软雅黑" pitchFamily="34" charset="-122"/>
                    <a:sym typeface="Arial" charset="0"/>
                  </a:rPr>
                  <a:t>算法常用于聚类应用中，</a:t>
                </a:r>
                <a:r>
                  <a:rPr lang="en-US" altLang="zh-CN" dirty="0">
                    <a:solidFill>
                      <a:schemeClr val="bg1"/>
                    </a:solidFill>
                    <a:latin typeface="微软雅黑" pitchFamily="34" charset="-122"/>
                    <a:ea typeface="微软雅黑" pitchFamily="34" charset="-122"/>
                    <a:sym typeface="Arial" charset="0"/>
                  </a:rPr>
                  <a:t>component</a:t>
                </a:r>
                <a:r>
                  <a:rPr lang="zh-CN" altLang="en-US" dirty="0">
                    <a:solidFill>
                      <a:schemeClr val="bg1"/>
                    </a:solidFill>
                    <a:latin typeface="微软雅黑" pitchFamily="34" charset="-122"/>
                    <a:ea typeface="微软雅黑" pitchFamily="34" charset="-122"/>
                    <a:sym typeface="Arial" charset="0"/>
                  </a:rPr>
                  <a:t>的个数就可以认为是类别的数量，来实现前后背景的分离。</a:t>
                </a:r>
                <a:endParaRPr lang="zh-CN" altLang="en-US" dirty="0">
                  <a:solidFill>
                    <a:schemeClr val="bg1"/>
                  </a:solidFill>
                  <a:latin typeface="微软雅黑" pitchFamily="34" charset="-122"/>
                  <a:ea typeface="微软雅黑" pitchFamily="34" charset="-122"/>
                </a:endParaRPr>
              </a:p>
            </p:txBody>
          </p:sp>
        </p:grpSp>
        <p:sp>
          <p:nvSpPr>
            <p:cNvPr id="14" name="矩形 13"/>
            <p:cNvSpPr/>
            <p:nvPr/>
          </p:nvSpPr>
          <p:spPr>
            <a:xfrm>
              <a:off x="696612" y="4346689"/>
              <a:ext cx="11048353" cy="2859565"/>
            </a:xfrm>
            <a:prstGeom prst="rect">
              <a:avLst/>
            </a:prstGeom>
          </p:spPr>
          <p:txBody>
            <a:bodyPr wrap="square">
              <a:spAutoFit/>
            </a:bodyPr>
            <a:lstStyle/>
            <a:p>
              <a:pPr>
                <a:lnSpc>
                  <a:spcPct val="200000"/>
                </a:lnSpc>
              </a:pPr>
              <a:r>
                <a:rPr lang="zh-CN" altLang="en-US" sz="2400" dirty="0">
                  <a:solidFill>
                    <a:srgbClr val="003466"/>
                  </a:solidFill>
                  <a:latin typeface="方正兰亭细黑_GBK_M" pitchFamily="2" charset="2"/>
                  <a:ea typeface="方正兰亭细黑_GBK_M" pitchFamily="2" charset="2"/>
                  <a:cs typeface="方正兰亭细黑_GBK_M" pitchFamily="2" charset="2"/>
                </a:rPr>
                <a:t>目标跟踪</a:t>
              </a:r>
              <a:r>
                <a:rPr lang="en-US" altLang="zh-CN" sz="2400" dirty="0">
                  <a:solidFill>
                    <a:srgbClr val="003466"/>
                  </a:solidFill>
                  <a:latin typeface="方正兰亭细黑_GBK_M" pitchFamily="2" charset="2"/>
                  <a:ea typeface="方正兰亭细黑_GBK_M" pitchFamily="2" charset="2"/>
                  <a:cs typeface="方正兰亭细黑_GBK_M" pitchFamily="2" charset="2"/>
                </a:rPr>
                <a:t>KCF</a:t>
              </a:r>
            </a:p>
            <a:p>
              <a:pPr>
                <a:lnSpc>
                  <a:spcPct val="150000"/>
                </a:lnSpc>
              </a:pPr>
              <a:r>
                <a:rPr lang="en-US" altLang="zh-CN" dirty="0">
                  <a:solidFill>
                    <a:schemeClr val="tx1">
                      <a:lumMod val="50000"/>
                      <a:lumOff val="50000"/>
                    </a:schemeClr>
                  </a:solidFill>
                  <a:latin typeface="微软雅黑" pitchFamily="34" charset="-122"/>
                  <a:ea typeface="微软雅黑" pitchFamily="34" charset="-122"/>
                </a:rPr>
                <a:t>KCF</a:t>
              </a:r>
              <a:r>
                <a:rPr lang="zh-CN" altLang="en-US" dirty="0">
                  <a:solidFill>
                    <a:schemeClr val="tx1">
                      <a:lumMod val="50000"/>
                      <a:lumOff val="50000"/>
                    </a:schemeClr>
                  </a:solidFill>
                  <a:latin typeface="微软雅黑" pitchFamily="34" charset="-122"/>
                  <a:ea typeface="微软雅黑" pitchFamily="34" charset="-122"/>
                </a:rPr>
                <a:t>全称为</a:t>
              </a:r>
              <a:r>
                <a:rPr lang="en-US" altLang="zh-CN" dirty="0">
                  <a:solidFill>
                    <a:schemeClr val="tx1">
                      <a:lumMod val="50000"/>
                      <a:lumOff val="50000"/>
                    </a:schemeClr>
                  </a:solidFill>
                  <a:latin typeface="微软雅黑" pitchFamily="34" charset="-122"/>
                  <a:ea typeface="微软雅黑" pitchFamily="34" charset="-122"/>
                </a:rPr>
                <a:t>Kernel Correlation Filter </a:t>
              </a:r>
              <a:r>
                <a:rPr lang="zh-CN" altLang="en-US" dirty="0">
                  <a:solidFill>
                    <a:schemeClr val="tx1">
                      <a:lumMod val="50000"/>
                      <a:lumOff val="50000"/>
                    </a:schemeClr>
                  </a:solidFill>
                  <a:latin typeface="微软雅黑" pitchFamily="34" charset="-122"/>
                  <a:ea typeface="微软雅黑" pitchFamily="34" charset="-122"/>
                </a:rPr>
                <a:t>核相关滤波算法。是在</a:t>
              </a:r>
              <a:r>
                <a:rPr lang="en-US" altLang="zh-CN" dirty="0">
                  <a:solidFill>
                    <a:schemeClr val="tx1">
                      <a:lumMod val="50000"/>
                      <a:lumOff val="50000"/>
                    </a:schemeClr>
                  </a:solidFill>
                  <a:latin typeface="微软雅黑" pitchFamily="34" charset="-122"/>
                  <a:ea typeface="微软雅黑" pitchFamily="34" charset="-122"/>
                </a:rPr>
                <a:t>2014</a:t>
              </a:r>
              <a:r>
                <a:rPr lang="zh-CN" altLang="en-US" dirty="0">
                  <a:solidFill>
                    <a:schemeClr val="tx1">
                      <a:lumMod val="50000"/>
                      <a:lumOff val="50000"/>
                    </a:schemeClr>
                  </a:solidFill>
                  <a:latin typeface="微软雅黑" pitchFamily="34" charset="-122"/>
                  <a:ea typeface="微软雅黑" pitchFamily="34" charset="-122"/>
                </a:rPr>
                <a:t>年由</a:t>
              </a:r>
              <a:r>
                <a:rPr lang="en-US" altLang="zh-CN" dirty="0">
                  <a:solidFill>
                    <a:schemeClr val="tx1">
                      <a:lumMod val="50000"/>
                      <a:lumOff val="50000"/>
                    </a:schemeClr>
                  </a:solidFill>
                  <a:latin typeface="微软雅黑" pitchFamily="34" charset="-122"/>
                  <a:ea typeface="微软雅黑" pitchFamily="34" charset="-122"/>
                </a:rPr>
                <a:t>Joao F. Henriques, Rui </a:t>
              </a:r>
              <a:r>
                <a:rPr lang="en-US" altLang="zh-CN" dirty="0" err="1">
                  <a:solidFill>
                    <a:schemeClr val="tx1">
                      <a:lumMod val="50000"/>
                      <a:lumOff val="50000"/>
                    </a:schemeClr>
                  </a:solidFill>
                  <a:latin typeface="微软雅黑" pitchFamily="34" charset="-122"/>
                  <a:ea typeface="微软雅黑" pitchFamily="34" charset="-122"/>
                </a:rPr>
                <a:t>Caseiro</a:t>
              </a:r>
              <a:r>
                <a:rPr lang="en-US" altLang="zh-CN" dirty="0">
                  <a:solidFill>
                    <a:schemeClr val="tx1">
                      <a:lumMod val="50000"/>
                      <a:lumOff val="50000"/>
                    </a:schemeClr>
                  </a:solidFill>
                  <a:latin typeface="微软雅黑" pitchFamily="34" charset="-122"/>
                  <a:ea typeface="微软雅黑" pitchFamily="34" charset="-122"/>
                </a:rPr>
                <a:t>, Pedro Martins, and Jorge Batista</a:t>
              </a:r>
              <a:r>
                <a:rPr lang="zh-CN" altLang="en-US" dirty="0">
                  <a:solidFill>
                    <a:schemeClr val="tx1">
                      <a:lumMod val="50000"/>
                      <a:lumOff val="50000"/>
                    </a:schemeClr>
                  </a:solidFill>
                  <a:latin typeface="微软雅黑" pitchFamily="34" charset="-122"/>
                  <a:ea typeface="微软雅黑" pitchFamily="34" charset="-122"/>
                </a:rPr>
                <a:t>提出来的，算法出来之后也算是轰动一时，这个算法不论是在跟踪效果还是跟踪速度上都有十分亮眼的表现，所以引起了一大批的学者对这个算法进行研究以及工业界也在陆续把这个算法应用在实际场景当中。主要是使用给出的样本去训练一个判别分类器，判断跟踪到的是目标还是周围的背景信息。主要使用轮转矩阵对样本进行采集，使用快速傅里叶变化对算法进行加速计算。</a:t>
              </a:r>
            </a:p>
          </p:txBody>
        </p:sp>
      </p:grpSp>
    </p:spTree>
    <p:extLst>
      <p:ext uri="{BB962C8B-B14F-4D97-AF65-F5344CB8AC3E}">
        <p14:creationId xmlns:p14="http://schemas.microsoft.com/office/powerpoint/2010/main" val="164659880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777</Words>
  <Application>Microsoft Office PowerPoint</Application>
  <PresentationFormat>宽屏</PresentationFormat>
  <Paragraphs>87</Paragraphs>
  <Slides>16</Slides>
  <Notes>7</Notes>
  <HiddenSlides>0</HiddenSlides>
  <MMClips>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等线</vt:lpstr>
      <vt:lpstr>等线 Light</vt:lpstr>
      <vt:lpstr>方正黑体_GBK</vt:lpstr>
      <vt:lpstr>方正兰亭细黑_GBK_M</vt:lpstr>
      <vt:lpstr>方正兰亭中黑_GBK</vt:lpstr>
      <vt:lpstr>黑体</vt:lpstr>
      <vt:lpstr>微软雅黑</vt:lpstr>
      <vt:lpstr>印品黑体</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何小主 </dc:creator>
  <cp:lastModifiedBy>Rosky</cp:lastModifiedBy>
  <cp:revision>135</cp:revision>
  <dcterms:created xsi:type="dcterms:W3CDTF">1900-01-01T00:00:00Z</dcterms:created>
  <dcterms:modified xsi:type="dcterms:W3CDTF">2019-11-23T06:03:11Z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2052-9.4.1</vt:lpwstr>
  </property>
</Properties>
</file>